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58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5" r:id="rId12"/>
    <p:sldId id="274" r:id="rId13"/>
    <p:sldId id="276" r:id="rId14"/>
    <p:sldId id="277" r:id="rId15"/>
    <p:sldId id="279" r:id="rId16"/>
    <p:sldId id="280" r:id="rId17"/>
    <p:sldId id="281" r:id="rId18"/>
    <p:sldId id="282" r:id="rId19"/>
    <p:sldId id="283" r:id="rId20"/>
    <p:sldId id="285" r:id="rId21"/>
    <p:sldId id="292" r:id="rId22"/>
    <p:sldId id="296" r:id="rId23"/>
    <p:sldId id="297" r:id="rId24"/>
    <p:sldId id="298" r:id="rId25"/>
    <p:sldId id="299" r:id="rId26"/>
    <p:sldId id="300" r:id="rId27"/>
    <p:sldId id="301" r:id="rId28"/>
    <p:sldId id="303" r:id="rId29"/>
    <p:sldId id="304" r:id="rId30"/>
    <p:sldId id="305" r:id="rId31"/>
    <p:sldId id="306" r:id="rId32"/>
    <p:sldId id="307" r:id="rId33"/>
    <p:sldId id="309" r:id="rId34"/>
    <p:sldId id="310" r:id="rId35"/>
    <p:sldId id="311" r:id="rId36"/>
    <p:sldId id="312" r:id="rId37"/>
    <p:sldId id="314" r:id="rId38"/>
    <p:sldId id="315" r:id="rId39"/>
    <p:sldId id="316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EC2019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3794"/>
    <a:srgbClr val="6F0579"/>
    <a:srgbClr val="9059A1"/>
    <a:srgbClr val="B38BBF"/>
    <a:srgbClr val="993366"/>
    <a:srgbClr val="660033"/>
    <a:srgbClr val="C67C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485" autoAdjust="0"/>
    <p:restoredTop sz="95352" autoAdjust="0"/>
  </p:normalViewPr>
  <p:slideViewPr>
    <p:cSldViewPr snapToGrid="0">
      <p:cViewPr varScale="1">
        <p:scale>
          <a:sx n="63" d="100"/>
          <a:sy n="63" d="100"/>
        </p:scale>
        <p:origin x="55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2240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961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219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9181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6895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555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73761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66969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01758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46985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1729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3357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88838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73632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013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0199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102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816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7562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9171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8422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3155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A34B2-788A-45AE-B0A3-5659E49BAB33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307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A34B2-788A-45AE-B0A3-5659E49BAB33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8014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53B572A-F001-4F7A-B936-8568C88DE4A6}"/>
              </a:ext>
            </a:extLst>
          </p:cNvPr>
          <p:cNvSpPr txBox="1"/>
          <p:nvPr/>
        </p:nvSpPr>
        <p:spPr>
          <a:xfrm>
            <a:off x="982523" y="5037348"/>
            <a:ext cx="4377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s-MX" sz="2800" dirty="0">
                <a:solidFill>
                  <a:prstClr val="white"/>
                </a:solidFill>
              </a:rPr>
              <a:t>RESULTADOS DE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6D6BA79-1C85-4653-87D5-811FE6A623BF}"/>
              </a:ext>
            </a:extLst>
          </p:cNvPr>
          <p:cNvSpPr txBox="1"/>
          <p:nvPr/>
        </p:nvSpPr>
        <p:spPr>
          <a:xfrm>
            <a:off x="902312" y="5545178"/>
            <a:ext cx="4377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s-MX" sz="4800" dirty="0">
                <a:solidFill>
                  <a:prstClr val="white"/>
                </a:solidFill>
              </a:rPr>
              <a:t>AUDITORÍAS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D1BD048C-B31D-4232-8C8D-A6D2735E1E29}"/>
              </a:ext>
            </a:extLst>
          </p:cNvPr>
          <p:cNvCxnSpPr>
            <a:cxnSpLocks/>
          </p:cNvCxnSpPr>
          <p:nvPr/>
        </p:nvCxnSpPr>
        <p:spPr>
          <a:xfrm>
            <a:off x="720459" y="4713011"/>
            <a:ext cx="2159198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961F3F37-28FF-425C-BCA4-32FFF5158E6A}"/>
              </a:ext>
            </a:extLst>
          </p:cNvPr>
          <p:cNvCxnSpPr>
            <a:cxnSpLocks/>
          </p:cNvCxnSpPr>
          <p:nvPr/>
        </p:nvCxnSpPr>
        <p:spPr>
          <a:xfrm>
            <a:off x="720459" y="6178310"/>
            <a:ext cx="757925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E7906C2B-D640-4A8D-9E02-FCD02ABE70C8}"/>
              </a:ext>
            </a:extLst>
          </p:cNvPr>
          <p:cNvCxnSpPr>
            <a:cxnSpLocks/>
          </p:cNvCxnSpPr>
          <p:nvPr/>
        </p:nvCxnSpPr>
        <p:spPr>
          <a:xfrm>
            <a:off x="741889" y="4698725"/>
            <a:ext cx="0" cy="1479587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7B6BEA18-9AEF-40EB-B1ED-A6CD5F1DFF97}"/>
              </a:ext>
            </a:extLst>
          </p:cNvPr>
          <p:cNvCxnSpPr>
            <a:cxnSpLocks/>
          </p:cNvCxnSpPr>
          <p:nvPr/>
        </p:nvCxnSpPr>
        <p:spPr>
          <a:xfrm flipH="1">
            <a:off x="3395093" y="4713011"/>
            <a:ext cx="2159198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B1B24AB-9E51-4697-A4B6-BCBC3EDCB0B2}"/>
              </a:ext>
            </a:extLst>
          </p:cNvPr>
          <p:cNvCxnSpPr>
            <a:cxnSpLocks/>
          </p:cNvCxnSpPr>
          <p:nvPr/>
        </p:nvCxnSpPr>
        <p:spPr>
          <a:xfrm flipH="1">
            <a:off x="4670435" y="6178310"/>
            <a:ext cx="883856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45FE9BDE-970B-491A-B221-553C959F4557}"/>
              </a:ext>
            </a:extLst>
          </p:cNvPr>
          <p:cNvCxnSpPr>
            <a:cxnSpLocks/>
          </p:cNvCxnSpPr>
          <p:nvPr/>
        </p:nvCxnSpPr>
        <p:spPr>
          <a:xfrm>
            <a:off x="5533454" y="4698723"/>
            <a:ext cx="0" cy="1498403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n 13">
            <a:extLst>
              <a:ext uri="{FF2B5EF4-FFF2-40B4-BE49-F238E27FC236}">
                <a16:creationId xmlns:a16="http://schemas.microsoft.com/office/drawing/2014/main" id="{A04DCAA8-D10D-4118-B323-111F9FEB69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900" y="412106"/>
            <a:ext cx="3710307" cy="127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65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2020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818416"/>
              </p:ext>
            </p:extLst>
          </p:nvPr>
        </p:nvGraphicFramePr>
        <p:xfrm>
          <a:off x="251792" y="1745989"/>
          <a:ext cx="11648660" cy="1549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Auditoría financiera y de cumplimiento al Primer Avance de Gestión del ejercicio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Diciembre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F7F80A8C-8E7D-41D9-5887-8407EC2A50F3}"/>
              </a:ext>
            </a:extLst>
          </p:cNvPr>
          <p:cNvGrpSpPr/>
          <p:nvPr/>
        </p:nvGrpSpPr>
        <p:grpSpPr>
          <a:xfrm>
            <a:off x="5564333" y="13741"/>
            <a:ext cx="3282502" cy="1997055"/>
            <a:chOff x="7820286" y="994753"/>
            <a:chExt cx="4565737" cy="712636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E23C28F7-4DE3-8029-BEA6-8334E6BF56FE}"/>
                </a:ext>
              </a:extLst>
            </p:cNvPr>
            <p:cNvSpPr/>
            <p:nvPr/>
          </p:nvSpPr>
          <p:spPr>
            <a:xfrm>
              <a:off x="7820286" y="994753"/>
              <a:ext cx="4565737" cy="2306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30 de abril de 2025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0EDE9DBC-FCFC-E502-BC28-41130226248A}"/>
                </a:ext>
              </a:extLst>
            </p:cNvPr>
            <p:cNvSpPr/>
            <p:nvPr/>
          </p:nvSpPr>
          <p:spPr>
            <a:xfrm>
              <a:off x="7833969" y="1204249"/>
              <a:ext cx="3951803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3025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2021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9333736"/>
              </p:ext>
            </p:extLst>
          </p:nvPr>
        </p:nvGraphicFramePr>
        <p:xfrm>
          <a:off x="251792" y="1745989"/>
          <a:ext cx="11648660" cy="4987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financiera y de cumplimiento al 2° y 3er Avance de Gestión del ejercicio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Enero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479764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al 1er Avance de Gestión del Ejercicio Fiscal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Febrero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999294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al 2° y 3er Avance de Gestión del ejercicio fiscal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Marzo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10829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Comités Distritales Electorales proceso electoral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Abril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027730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Comités Municipales Electoral proceso electoral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Abril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477348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permanencia personal del IEC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Abril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261081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al cuarto trimestre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Abril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930274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F8491513-BC59-385E-540D-116AF262E784}"/>
              </a:ext>
            </a:extLst>
          </p:cNvPr>
          <p:cNvGrpSpPr/>
          <p:nvPr/>
        </p:nvGrpSpPr>
        <p:grpSpPr>
          <a:xfrm>
            <a:off x="5564333" y="13741"/>
            <a:ext cx="3282502" cy="1997055"/>
            <a:chOff x="7820286" y="994753"/>
            <a:chExt cx="4565737" cy="712636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FDFA02D-CB5C-9E67-1DFB-6925C20075DA}"/>
                </a:ext>
              </a:extLst>
            </p:cNvPr>
            <p:cNvSpPr/>
            <p:nvPr/>
          </p:nvSpPr>
          <p:spPr>
            <a:xfrm>
              <a:off x="7820286" y="994753"/>
              <a:ext cx="4565737" cy="2306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30 de abril de 2025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278ED485-7530-1654-F557-707EC368A7D6}"/>
                </a:ext>
              </a:extLst>
            </p:cNvPr>
            <p:cNvSpPr/>
            <p:nvPr/>
          </p:nvSpPr>
          <p:spPr>
            <a:xfrm>
              <a:off x="7833969" y="1204249"/>
              <a:ext cx="3951803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9057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2021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418200"/>
              </p:ext>
            </p:extLst>
          </p:nvPr>
        </p:nvGraphicFramePr>
        <p:xfrm>
          <a:off x="251792" y="1745989"/>
          <a:ext cx="11648660" cy="4688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al PRIMER trimestre de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Mayo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479764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Auditoria a las operaciones al segundo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Junio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01596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al tercer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Junio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707868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Cuatro Trimestre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Junio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789638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para verificar: Puntualidad, asistencia y permanencia del personal del Instituto ejercicio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Julio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383411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Comités Municipales Electorales proceso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Julio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190377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11" name="Grupo 10">
            <a:extLst>
              <a:ext uri="{FF2B5EF4-FFF2-40B4-BE49-F238E27FC236}">
                <a16:creationId xmlns:a16="http://schemas.microsoft.com/office/drawing/2014/main" id="{7252D1C7-56ED-1B47-8345-5D3FB415C343}"/>
              </a:ext>
            </a:extLst>
          </p:cNvPr>
          <p:cNvGrpSpPr/>
          <p:nvPr/>
        </p:nvGrpSpPr>
        <p:grpSpPr>
          <a:xfrm>
            <a:off x="5564333" y="13741"/>
            <a:ext cx="3282502" cy="1997055"/>
            <a:chOff x="7820286" y="994753"/>
            <a:chExt cx="4565737" cy="712636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63AEAAA-D987-334D-46AE-30054DC09A47}"/>
                </a:ext>
              </a:extLst>
            </p:cNvPr>
            <p:cNvSpPr/>
            <p:nvPr/>
          </p:nvSpPr>
          <p:spPr>
            <a:xfrm>
              <a:off x="7820286" y="994753"/>
              <a:ext cx="4565737" cy="2306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30 de abril de 2025</a:t>
              </a: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7D577847-572E-E342-5503-484F226FC02B}"/>
                </a:ext>
              </a:extLst>
            </p:cNvPr>
            <p:cNvSpPr/>
            <p:nvPr/>
          </p:nvSpPr>
          <p:spPr>
            <a:xfrm>
              <a:off x="7833969" y="1204249"/>
              <a:ext cx="3951803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6600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2021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8019254"/>
              </p:ext>
            </p:extLst>
          </p:nvPr>
        </p:nvGraphicFramePr>
        <p:xfrm>
          <a:off x="251792" y="1745989"/>
          <a:ext cx="11648660" cy="4987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del cuarto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Agosto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479764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del Primer Trimestre ejercicio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Septiembre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01596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Primer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Septiembre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707868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segundo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Octubre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789638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Durante el mes de </a:t>
                      </a:r>
                      <a:r>
                        <a:rPr lang="es-MX" sz="1600" b="1" dirty="0">
                          <a:solidFill>
                            <a:srgbClr val="8C3794"/>
                          </a:solidFill>
                        </a:rPr>
                        <a:t>noviembre de 2021 </a:t>
                      </a:r>
                      <a:r>
                        <a:rPr lang="es-MX" sz="1600" dirty="0"/>
                        <a:t>no se concluyeron auditorías. 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383411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cuarto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Diciembre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19037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tercer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Diciembre</a:t>
                      </a:r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810483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0350704A-3F4C-2FB2-D61D-343FF9123A85}"/>
              </a:ext>
            </a:extLst>
          </p:cNvPr>
          <p:cNvGrpSpPr/>
          <p:nvPr/>
        </p:nvGrpSpPr>
        <p:grpSpPr>
          <a:xfrm>
            <a:off x="5564333" y="13741"/>
            <a:ext cx="3282502" cy="1997055"/>
            <a:chOff x="7820286" y="994753"/>
            <a:chExt cx="4565737" cy="712636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02D949D3-063F-D4CD-8B86-F283A1DBBEE9}"/>
                </a:ext>
              </a:extLst>
            </p:cNvPr>
            <p:cNvSpPr/>
            <p:nvPr/>
          </p:nvSpPr>
          <p:spPr>
            <a:xfrm>
              <a:off x="7820286" y="994753"/>
              <a:ext cx="4565737" cy="2306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30 de abril de 2025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1301E632-17C9-C476-7FCE-EDEF3D5AEEED}"/>
                </a:ext>
              </a:extLst>
            </p:cNvPr>
            <p:cNvSpPr/>
            <p:nvPr/>
          </p:nvSpPr>
          <p:spPr>
            <a:xfrm>
              <a:off x="7833969" y="1204249"/>
              <a:ext cx="3951803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9936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2022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1560586"/>
              </p:ext>
            </p:extLst>
          </p:nvPr>
        </p:nvGraphicFramePr>
        <p:xfrm>
          <a:off x="251792" y="1745989"/>
          <a:ext cx="11648660" cy="3494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</a:t>
                      </a:r>
                      <a:r>
                        <a:rPr lang="es-MX" sz="1600" b="1" dirty="0">
                          <a:solidFill>
                            <a:srgbClr val="8C3794"/>
                          </a:solidFill>
                        </a:rPr>
                        <a:t>enero de 2022 </a:t>
                      </a:r>
                      <a:r>
                        <a:rPr lang="es-MX" sz="1600" dirty="0"/>
                        <a:t>no se concluyeron auditorías. 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878321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del segundo trimestres ejercicio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febrero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Primer Trimestre ejercicio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febrero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900800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strike="noStrike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strike="noStrike" dirty="0"/>
                        <a:t>Durante el mes de </a:t>
                      </a:r>
                      <a:r>
                        <a:rPr lang="es-MX" sz="1600" b="1" strike="noStrike" dirty="0">
                          <a:solidFill>
                            <a:srgbClr val="8C3794"/>
                          </a:solidFill>
                        </a:rPr>
                        <a:t>marzo de 2022 </a:t>
                      </a:r>
                      <a:r>
                        <a:rPr lang="es-MX" sz="1600" strike="noStrike" dirty="0"/>
                        <a:t>no se concluyeron auditorías. </a:t>
                      </a:r>
                    </a:p>
                    <a:p>
                      <a:pPr algn="ctr"/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strike="noStrike" dirty="0"/>
                        <a:t>Durante el mes de </a:t>
                      </a:r>
                      <a:r>
                        <a:rPr lang="es-MX" sz="1600" b="1" strike="noStrike" dirty="0">
                          <a:solidFill>
                            <a:srgbClr val="8C3794"/>
                          </a:solidFill>
                        </a:rPr>
                        <a:t>marzo de 2022 </a:t>
                      </a:r>
                      <a:r>
                        <a:rPr lang="es-MX" sz="1600" strike="noStrike" dirty="0"/>
                        <a:t>no se concluyeron auditorías. </a:t>
                      </a:r>
                    </a:p>
                    <a:p>
                      <a:pPr algn="ctr"/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995028"/>
                  </a:ext>
                </a:extLst>
              </a:tr>
            </a:tbl>
          </a:graphicData>
        </a:graphic>
      </p:graphicFrame>
      <p:grpSp>
        <p:nvGrpSpPr>
          <p:cNvPr id="3" name="Grupo 2">
            <a:extLst>
              <a:ext uri="{FF2B5EF4-FFF2-40B4-BE49-F238E27FC236}">
                <a16:creationId xmlns:a16="http://schemas.microsoft.com/office/drawing/2014/main" id="{04F8A8A9-DE9F-F396-7868-716EDA9DB48C}"/>
              </a:ext>
            </a:extLst>
          </p:cNvPr>
          <p:cNvGrpSpPr/>
          <p:nvPr/>
        </p:nvGrpSpPr>
        <p:grpSpPr>
          <a:xfrm>
            <a:off x="5564333" y="13741"/>
            <a:ext cx="3282502" cy="1997055"/>
            <a:chOff x="7820286" y="994753"/>
            <a:chExt cx="4565737" cy="712636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032B501C-85E9-FCF6-D607-997325ED8DE7}"/>
                </a:ext>
              </a:extLst>
            </p:cNvPr>
            <p:cNvSpPr/>
            <p:nvPr/>
          </p:nvSpPr>
          <p:spPr>
            <a:xfrm>
              <a:off x="7820286" y="994753"/>
              <a:ext cx="4565737" cy="2306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30 de abril de 2025</a:t>
              </a: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F7C2C5CB-008E-3CDD-F5A2-CF0677C91DA1}"/>
                </a:ext>
              </a:extLst>
            </p:cNvPr>
            <p:cNvSpPr/>
            <p:nvPr/>
          </p:nvSpPr>
          <p:spPr>
            <a:xfrm>
              <a:off x="7833969" y="1204249"/>
              <a:ext cx="3951803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1124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2022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3068591"/>
              </p:ext>
            </p:extLst>
          </p:nvPr>
        </p:nvGraphicFramePr>
        <p:xfrm>
          <a:off x="251792" y="1745989"/>
          <a:ext cx="11648660" cy="2055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a las operaciones del tercer trimestre ejercicio 2021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Segundo Trimestre ejercicio 2021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900800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D6BCB96D-DE94-9A5D-39A4-C745AF57D6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596339"/>
              </p:ext>
            </p:extLst>
          </p:nvPr>
        </p:nvGraphicFramePr>
        <p:xfrm>
          <a:off x="251792" y="3801827"/>
          <a:ext cx="11648660" cy="1065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1848566857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77350534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505091803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1976847840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1499696233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195142157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Integral a las operaciones del cuarto trimestre ejercicio 2021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54432"/>
                  </a:ext>
                </a:extLst>
              </a:tr>
              <a:tr h="5226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Tercer Trimestre ejercicio 2021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98768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40542AF-054E-2C61-CDB4-C334971780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882299"/>
              </p:ext>
            </p:extLst>
          </p:nvPr>
        </p:nvGraphicFramePr>
        <p:xfrm>
          <a:off x="251792" y="4867422"/>
          <a:ext cx="11648660" cy="522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268703731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4227985006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51781315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407937076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902403917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227002560"/>
                    </a:ext>
                  </a:extLst>
                </a:gridCol>
              </a:tblGrid>
              <a:tr h="5226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Cuarto Trimestre ejercicio 2021</a:t>
                      </a:r>
                      <a:r>
                        <a:rPr lang="es-MX" sz="1600" dirty="0"/>
                        <a:t>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827562"/>
                  </a:ext>
                </a:extLst>
              </a:tr>
            </a:tbl>
          </a:graphicData>
        </a:graphic>
      </p:graphicFrame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1248EB12-F683-4B13-921A-7C1F8AA449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712995"/>
              </p:ext>
            </p:extLst>
          </p:nvPr>
        </p:nvGraphicFramePr>
        <p:xfrm>
          <a:off x="251792" y="5335040"/>
          <a:ext cx="11648660" cy="522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268703731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4227985006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51781315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407937076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902403917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227002560"/>
                    </a:ext>
                  </a:extLst>
                </a:gridCol>
              </a:tblGrid>
              <a:tr h="5226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 a las operaciones del Primer Trimestre del ejercicio 2022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827562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id="{31D0FDA4-D578-757A-78F8-B053036C0C7D}"/>
              </a:ext>
            </a:extLst>
          </p:cNvPr>
          <p:cNvSpPr/>
          <p:nvPr/>
        </p:nvSpPr>
        <p:spPr>
          <a:xfrm>
            <a:off x="5564333" y="13741"/>
            <a:ext cx="32825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abril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30 de abril de 2025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5857ED2A-2B03-45D5-6887-766BAD5988DF}"/>
              </a:ext>
            </a:extLst>
          </p:cNvPr>
          <p:cNvSpPr/>
          <p:nvPr/>
        </p:nvSpPr>
        <p:spPr>
          <a:xfrm>
            <a:off x="5669642" y="648818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533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2022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3248293"/>
              </p:ext>
            </p:extLst>
          </p:nvPr>
        </p:nvGraphicFramePr>
        <p:xfrm>
          <a:off x="251792" y="1745989"/>
          <a:ext cx="11648660" cy="1512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1er Trimestre ejercicio 2022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agosto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900800"/>
                  </a:ext>
                </a:extLst>
              </a:tr>
            </a:tbl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E30E7068-AD8A-1BD3-E331-4E9172410D5E}"/>
              </a:ext>
            </a:extLst>
          </p:cNvPr>
          <p:cNvSpPr/>
          <p:nvPr/>
        </p:nvSpPr>
        <p:spPr>
          <a:xfrm>
            <a:off x="5564333" y="13741"/>
            <a:ext cx="32825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abril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30 de abril de 2025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B3B9BE25-D328-6A01-DD19-A6450904B70F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032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2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377924" y="319425"/>
            <a:ext cx="3635937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 dirty="0">
                <a:ln w="0"/>
                <a:solidFill>
                  <a:srgbClr val="9059A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XXVII</a:t>
            </a:r>
          </a:p>
          <a:p>
            <a:r>
              <a:rPr lang="es-MX" sz="2000" dirty="0">
                <a:solidFill>
                  <a:srgbClr val="9059A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Resultados de auditorías</a:t>
            </a:r>
            <a:endParaRPr lang="es-MX" sz="2000" dirty="0">
              <a:solidFill>
                <a:srgbClr val="9059A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2800" b="1" dirty="0">
              <a:ln w="0"/>
              <a:solidFill>
                <a:srgbClr val="9059A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E15F07AC-6A73-4313-8FEF-24D917CB8EE7}"/>
              </a:ext>
            </a:extLst>
          </p:cNvPr>
          <p:cNvSpPr/>
          <p:nvPr/>
        </p:nvSpPr>
        <p:spPr>
          <a:xfrm>
            <a:off x="3855489" y="1960040"/>
            <a:ext cx="44810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400" b="1" dirty="0">
                <a:solidFill>
                  <a:srgbClr val="9059A1"/>
                </a:solidFill>
              </a:rPr>
              <a:t>Nota informativa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D9B6C66-AC4A-45A5-B829-18549915D9C7}"/>
              </a:ext>
            </a:extLst>
          </p:cNvPr>
          <p:cNvSpPr txBox="1"/>
          <p:nvPr/>
        </p:nvSpPr>
        <p:spPr>
          <a:xfrm>
            <a:off x="873919" y="3222725"/>
            <a:ext cx="10444162" cy="3112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2400" dirty="0"/>
              <a:t>Por lo que hace a las auditorías practicadas y concluidas efectuadas por la Contraloría Interna de este Instituto Electoral de Coahuila.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2400" dirty="0"/>
              <a:t>En relación al mes de Septiembre de 2022 se informa que no se iniciaron ni concluyeron auditorías.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sz="2400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57F7493-B44A-4CB1-BDCD-95BA98723A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B12A0F20-2852-DA60-706E-1AA37611DA0C}"/>
              </a:ext>
            </a:extLst>
          </p:cNvPr>
          <p:cNvSpPr/>
          <p:nvPr/>
        </p:nvSpPr>
        <p:spPr>
          <a:xfrm>
            <a:off x="5564333" y="13741"/>
            <a:ext cx="32825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abril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30 de abril de 2025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47E21421-1367-4993-9937-47D0DB148769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310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2022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9179152"/>
              </p:ext>
            </p:extLst>
          </p:nvPr>
        </p:nvGraphicFramePr>
        <p:xfrm>
          <a:off x="251792" y="1745989"/>
          <a:ext cx="11648660" cy="2598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a las operaciones del Segundo Trimestre del ejercicio 2022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Octubre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Segundo Trimestre del ejercicio 2022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900800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a las operaciones del Tercer Trimestre del ejercicio 2022.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655273"/>
                  </a:ext>
                </a:extLst>
              </a:tr>
            </a:tbl>
          </a:graphicData>
        </a:graphic>
      </p:graphicFrame>
      <p:graphicFrame>
        <p:nvGraphicFramePr>
          <p:cNvPr id="3" name="Marcador de contenido 3">
            <a:extLst>
              <a:ext uri="{FF2B5EF4-FFF2-40B4-BE49-F238E27FC236}">
                <a16:creationId xmlns:a16="http://schemas.microsoft.com/office/drawing/2014/main" id="{A612FB82-6276-07BD-4366-C4D7588739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1971405"/>
              </p:ext>
            </p:extLst>
          </p:nvPr>
        </p:nvGraphicFramePr>
        <p:xfrm>
          <a:off x="251792" y="4354751"/>
          <a:ext cx="11648660" cy="542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Tercer Trimestre del ejercicio 2022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Diciembre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  <p:sp>
        <p:nvSpPr>
          <p:cNvPr id="11" name="Rectángulo 10">
            <a:extLst>
              <a:ext uri="{FF2B5EF4-FFF2-40B4-BE49-F238E27FC236}">
                <a16:creationId xmlns:a16="http://schemas.microsoft.com/office/drawing/2014/main" id="{C8D7DA4D-8836-37FA-99AF-08C3A78D3511}"/>
              </a:ext>
            </a:extLst>
          </p:cNvPr>
          <p:cNvSpPr/>
          <p:nvPr/>
        </p:nvSpPr>
        <p:spPr>
          <a:xfrm>
            <a:off x="5564333" y="13741"/>
            <a:ext cx="32825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abril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30 de abril de 2025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8B19348-2565-1325-742D-9E9384D1CAE2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2099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2023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7907483"/>
              </p:ext>
            </p:extLst>
          </p:nvPr>
        </p:nvGraphicFramePr>
        <p:xfrm>
          <a:off x="251792" y="1745989"/>
          <a:ext cx="11648660" cy="1710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Durante el mes de Enero, no se concluyó ninguna auditoría.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  <p:graphicFrame>
        <p:nvGraphicFramePr>
          <p:cNvPr id="3" name="Marcador de contenido 3">
            <a:extLst>
              <a:ext uri="{FF2B5EF4-FFF2-40B4-BE49-F238E27FC236}">
                <a16:creationId xmlns:a16="http://schemas.microsoft.com/office/drawing/2014/main" id="{2867C49F-9E00-1FD3-8503-454219590F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743323"/>
              </p:ext>
            </p:extLst>
          </p:nvPr>
        </p:nvGraphicFramePr>
        <p:xfrm>
          <a:off x="251792" y="3462180"/>
          <a:ext cx="11648660" cy="741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Durante el mes de Febrero, no se concluyó ninguna auditoría.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Febrero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F2B02C89-68F9-0DDF-5A85-AF9D6A44EA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8078320"/>
              </p:ext>
            </p:extLst>
          </p:nvPr>
        </p:nvGraphicFramePr>
        <p:xfrm>
          <a:off x="251792" y="4203225"/>
          <a:ext cx="11648660" cy="741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Integral a las Operaciones del </a:t>
                      </a:r>
                    </a:p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4º Trimestre del ejercicio 2022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Marzo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  <p:graphicFrame>
        <p:nvGraphicFramePr>
          <p:cNvPr id="9" name="Marcador de contenido 3">
            <a:extLst>
              <a:ext uri="{FF2B5EF4-FFF2-40B4-BE49-F238E27FC236}">
                <a16:creationId xmlns:a16="http://schemas.microsoft.com/office/drawing/2014/main" id="{33C7FF4A-E668-D846-0C5F-F48B550DDE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2680974"/>
              </p:ext>
            </p:extLst>
          </p:nvPr>
        </p:nvGraphicFramePr>
        <p:xfrm>
          <a:off x="251792" y="4949518"/>
          <a:ext cx="11648660" cy="741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Durante el mes de Abril, no se concluyó ninguna auditoría.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  <p:graphicFrame>
        <p:nvGraphicFramePr>
          <p:cNvPr id="10" name="Marcador de contenido 3">
            <a:extLst>
              <a:ext uri="{FF2B5EF4-FFF2-40B4-BE49-F238E27FC236}">
                <a16:creationId xmlns:a16="http://schemas.microsoft.com/office/drawing/2014/main" id="{7B4ACADA-5719-46DC-43AC-2B8B696E70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4418161"/>
              </p:ext>
            </p:extLst>
          </p:nvPr>
        </p:nvGraphicFramePr>
        <p:xfrm>
          <a:off x="251792" y="5685315"/>
          <a:ext cx="11648660" cy="558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Auditoría específica a los Comités Electorales Municipales y Distritales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  <p:sp>
        <p:nvSpPr>
          <p:cNvPr id="14" name="Rectángulo 13">
            <a:extLst>
              <a:ext uri="{FF2B5EF4-FFF2-40B4-BE49-F238E27FC236}">
                <a16:creationId xmlns:a16="http://schemas.microsoft.com/office/drawing/2014/main" id="{02CAF625-FF2D-0FF3-0371-2DC9678708EE}"/>
              </a:ext>
            </a:extLst>
          </p:cNvPr>
          <p:cNvSpPr/>
          <p:nvPr/>
        </p:nvSpPr>
        <p:spPr>
          <a:xfrm>
            <a:off x="5564333" y="13741"/>
            <a:ext cx="32825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abril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30 de abril de 2025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65C0EFF2-78BF-4DC3-0546-D46F7952318E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049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2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1C20E9E3-C2AF-4A9A-91BF-B4A210D97219}"/>
              </a:ext>
            </a:extLst>
          </p:cNvPr>
          <p:cNvGrpSpPr/>
          <p:nvPr/>
        </p:nvGrpSpPr>
        <p:grpSpPr>
          <a:xfrm>
            <a:off x="5572471" y="347705"/>
            <a:ext cx="3282502" cy="1997055"/>
            <a:chOff x="7820286" y="994753"/>
            <a:chExt cx="4565737" cy="712636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D64EA6F-C3C4-4FA2-BBD6-F6BE13902758}"/>
                </a:ext>
              </a:extLst>
            </p:cNvPr>
            <p:cNvSpPr/>
            <p:nvPr/>
          </p:nvSpPr>
          <p:spPr>
            <a:xfrm>
              <a:off x="7820286" y="994753"/>
              <a:ext cx="4565737" cy="2306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30 de abril de 2025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AA1F5AAF-1AE1-4974-8C6C-BBE3AF14D3C7}"/>
                </a:ext>
              </a:extLst>
            </p:cNvPr>
            <p:cNvSpPr/>
            <p:nvPr/>
          </p:nvSpPr>
          <p:spPr>
            <a:xfrm>
              <a:off x="7833969" y="1204249"/>
              <a:ext cx="3951803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377924" y="319425"/>
            <a:ext cx="3635937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 dirty="0">
                <a:ln w="0"/>
                <a:solidFill>
                  <a:srgbClr val="9059A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XXVII</a:t>
            </a:r>
          </a:p>
          <a:p>
            <a:r>
              <a:rPr lang="es-MX" sz="2000" dirty="0">
                <a:solidFill>
                  <a:srgbClr val="9059A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Resultados de auditorías</a:t>
            </a:r>
            <a:endParaRPr lang="es-MX" sz="2000" dirty="0">
              <a:solidFill>
                <a:srgbClr val="9059A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2800" b="1" dirty="0">
              <a:ln w="0"/>
              <a:solidFill>
                <a:srgbClr val="9059A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E15F07AC-6A73-4313-8FEF-24D917CB8EE7}"/>
              </a:ext>
            </a:extLst>
          </p:cNvPr>
          <p:cNvSpPr/>
          <p:nvPr/>
        </p:nvSpPr>
        <p:spPr>
          <a:xfrm>
            <a:off x="3855489" y="1960040"/>
            <a:ext cx="44810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400" b="1" dirty="0">
                <a:solidFill>
                  <a:srgbClr val="9059A1"/>
                </a:solidFill>
              </a:rPr>
              <a:t>Nota informativa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D9B6C66-AC4A-45A5-B829-18549915D9C7}"/>
              </a:ext>
            </a:extLst>
          </p:cNvPr>
          <p:cNvSpPr txBox="1"/>
          <p:nvPr/>
        </p:nvSpPr>
        <p:spPr>
          <a:xfrm>
            <a:off x="873919" y="3222725"/>
            <a:ext cx="10444162" cy="3666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2400" dirty="0"/>
              <a:t>Por lo que hace a las auditorías practicadas y concluidas efectuadas por la Contraloría Interna de este Instituto Electoral de Coahuila, se muestran los resultados en el siguiente anexo. 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2400" dirty="0"/>
              <a:t>En relación a los meses que no se reportan, se informa que no se iniciaron ni concluyeron auditorías.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sz="2400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57F7493-B44A-4CB1-BDCD-95BA98723A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4164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2023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6957087"/>
              </p:ext>
            </p:extLst>
          </p:nvPr>
        </p:nvGraphicFramePr>
        <p:xfrm>
          <a:off x="251792" y="1745989"/>
          <a:ext cx="11648660" cy="2874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38384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79786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768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Auditoría de Seguimiento a Comités Electorales Municipales y Distritales proceso 2023.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s-MX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s-MX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MX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768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s-MX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Auditoría de Seguimiento a las operaciones del 4° Trimestre 2022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69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591303"/>
                  </a:ext>
                </a:extLst>
              </a:tr>
            </a:tbl>
          </a:graphicData>
        </a:graphic>
      </p:graphicFrame>
      <p:graphicFrame>
        <p:nvGraphicFramePr>
          <p:cNvPr id="3" name="Marcador de contenido 3">
            <a:extLst>
              <a:ext uri="{FF2B5EF4-FFF2-40B4-BE49-F238E27FC236}">
                <a16:creationId xmlns:a16="http://schemas.microsoft.com/office/drawing/2014/main" id="{BF877DC0-9257-AC4C-F957-D5E413719D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9113829"/>
              </p:ext>
            </p:extLst>
          </p:nvPr>
        </p:nvGraphicFramePr>
        <p:xfrm>
          <a:off x="271670" y="5341010"/>
          <a:ext cx="11648660" cy="741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Durante el mes de agosto, no se concluyó ninguna auditoría.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agosto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F2FA894-31B5-89BF-A49D-5EDB813E36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5853398"/>
              </p:ext>
            </p:extLst>
          </p:nvPr>
        </p:nvGraphicFramePr>
        <p:xfrm>
          <a:off x="251792" y="4599204"/>
          <a:ext cx="11648660" cy="768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768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Auditoría Integral a las Operaciones del 1er trimestre del Ejercicio 2023.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109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  <p:sp>
        <p:nvSpPr>
          <p:cNvPr id="12" name="Rectángulo 11">
            <a:extLst>
              <a:ext uri="{FF2B5EF4-FFF2-40B4-BE49-F238E27FC236}">
                <a16:creationId xmlns:a16="http://schemas.microsoft.com/office/drawing/2014/main" id="{70F75938-B2CF-84F8-9AD4-58AA454C7399}"/>
              </a:ext>
            </a:extLst>
          </p:cNvPr>
          <p:cNvSpPr/>
          <p:nvPr/>
        </p:nvSpPr>
        <p:spPr>
          <a:xfrm>
            <a:off x="5564333" y="13741"/>
            <a:ext cx="32825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abril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30 de abril de 2025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2AFFBCED-96B7-3542-C2AB-8312D7253958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1764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2023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6385565"/>
              </p:ext>
            </p:extLst>
          </p:nvPr>
        </p:nvGraphicFramePr>
        <p:xfrm>
          <a:off x="251792" y="1745988"/>
          <a:ext cx="11648660" cy="4462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43220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65683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Durante el mes de septiembre, no se concluyó ninguna auditoría.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Integral a las operaciones del 2º Trimestres del ejercicio 2023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octubre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Especifica a la Puntualidad, Asistencia y Permanencia del personal del IEC Ejercicio 2023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al primer Trimestre del Ejercicio 2023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090930AD-EB97-429E-F295-8DE902EF3165}"/>
              </a:ext>
            </a:extLst>
          </p:cNvPr>
          <p:cNvSpPr/>
          <p:nvPr/>
        </p:nvSpPr>
        <p:spPr>
          <a:xfrm>
            <a:off x="5564333" y="13741"/>
            <a:ext cx="32825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abril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30 de abril de 2025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CF83C689-E0E3-2C1C-69F9-36E27B4A03FE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3171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2023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845726"/>
              </p:ext>
            </p:extLst>
          </p:nvPr>
        </p:nvGraphicFramePr>
        <p:xfrm>
          <a:off x="251792" y="1745988"/>
          <a:ext cx="11648660" cy="4606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43220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65683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de seguimiento a la puntualidad, asistencia y permanencia del personal del IEC Ejercicio 2023.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diciembre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Integral a las operaciones del 3er. Trimestre del ejercicio 2023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diciembre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13A94630-78E0-270A-E9A2-95E2096DD38C}"/>
              </a:ext>
            </a:extLst>
          </p:cNvPr>
          <p:cNvSpPr/>
          <p:nvPr/>
        </p:nvSpPr>
        <p:spPr>
          <a:xfrm>
            <a:off x="5564333" y="13741"/>
            <a:ext cx="32825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abril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30 de abril de 2025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FE8343D8-005B-EF5C-5B85-43BB65D1BE26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0169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2969533"/>
              </p:ext>
            </p:extLst>
          </p:nvPr>
        </p:nvGraphicFramePr>
        <p:xfrm>
          <a:off x="251792" y="1745988"/>
          <a:ext cx="11648660" cy="4462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43220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65683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de seguimiento a las Operaciones del 2º Trimestre del ejercicio 2023.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de seguimiento a las Operaciones del 3er. Trimestre del ejercicio 2023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559A51F7-AA92-7507-280C-B4B493324535}"/>
              </a:ext>
            </a:extLst>
          </p:cNvPr>
          <p:cNvSpPr/>
          <p:nvPr/>
        </p:nvSpPr>
        <p:spPr>
          <a:xfrm>
            <a:off x="5564333" y="13741"/>
            <a:ext cx="32825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abril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30 de abril de 2025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FFBACBA2-6733-67C3-4158-45136E6379ED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9233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366533"/>
              </p:ext>
            </p:extLst>
          </p:nvPr>
        </p:nvGraphicFramePr>
        <p:xfrm>
          <a:off x="251792" y="1745988"/>
          <a:ext cx="11648660" cy="4606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43220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65683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Específica</a:t>
                      </a:r>
                      <a:r>
                        <a:rPr lang="es-MX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 Comités Municipales Electorales para el Proceso Electoral Local 2024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febrero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E4D5460A-F54C-0F0A-6B0D-ABDBEE4A4B7C}"/>
              </a:ext>
            </a:extLst>
          </p:cNvPr>
          <p:cNvSpPr/>
          <p:nvPr/>
        </p:nvSpPr>
        <p:spPr>
          <a:xfrm>
            <a:off x="5564333" y="13741"/>
            <a:ext cx="32825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abril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30 de abril de 2025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B56AD7D0-A0AE-3725-6FFE-354AC09D1706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5823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4873795"/>
              </p:ext>
            </p:extLst>
          </p:nvPr>
        </p:nvGraphicFramePr>
        <p:xfrm>
          <a:off x="251792" y="1745988"/>
          <a:ext cx="11648660" cy="4462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43220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65683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Integral a las operaciones del 4º Trimestre 2023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Marzo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Comités Municipales Electorales Proceso 2024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Marzo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Específica para verificar la Asistencia, Puntualidad y Permanencia del Personal del IEC ejercicio 2024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Marzo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6D051302-76D4-19DB-FB51-4D3CA8045C99}"/>
              </a:ext>
            </a:extLst>
          </p:cNvPr>
          <p:cNvSpPr/>
          <p:nvPr/>
        </p:nvSpPr>
        <p:spPr>
          <a:xfrm>
            <a:off x="5564333" y="13741"/>
            <a:ext cx="32825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abril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30 de abril de 2025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EFD607AB-B2FF-3C1C-E629-1EA1ADFC306F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7698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1792" y="1745988"/>
          <a:ext cx="11648660" cy="4462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43220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65683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4º Trimestre 2023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F537CD1E-C859-8C3D-FF5E-6C3477F270CB}"/>
              </a:ext>
            </a:extLst>
          </p:cNvPr>
          <p:cNvSpPr/>
          <p:nvPr/>
        </p:nvSpPr>
        <p:spPr>
          <a:xfrm>
            <a:off x="5564333" y="13741"/>
            <a:ext cx="32825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abril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30 de abril de 2025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0B92492D-49D2-CB9A-F256-62B1AA0B9623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2673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1792" y="1745988"/>
          <a:ext cx="11648660" cy="4606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43220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65683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para verificar la Asistencia, Puntualidad y Permanencia 2024 al 1er Trimestre del personal del Instituto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B2AC7D05-51B9-C83A-0E53-2596F4D082B5}"/>
              </a:ext>
            </a:extLst>
          </p:cNvPr>
          <p:cNvSpPr/>
          <p:nvPr/>
        </p:nvSpPr>
        <p:spPr>
          <a:xfrm>
            <a:off x="5564333" y="13741"/>
            <a:ext cx="32825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abril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30 de abril de 2025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29B4C541-4A0F-8752-004B-772DA93349EB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7758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1792" y="1745988"/>
          <a:ext cx="11648660" cy="4963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43220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1158149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Integral a las operaciones del 1er Trimestre Ejercicio 2024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671F4531-DC08-94B7-B1B1-56B381FCC23E}"/>
              </a:ext>
            </a:extLst>
          </p:cNvPr>
          <p:cNvSpPr/>
          <p:nvPr/>
        </p:nvSpPr>
        <p:spPr>
          <a:xfrm>
            <a:off x="5564333" y="13741"/>
            <a:ext cx="32825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abril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30 de abril de 2025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73112321-E61F-A155-91B1-EBE16075F0B3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3788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1792" y="1745988"/>
          <a:ext cx="11648660" cy="4695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88084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101407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623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para verificar la Puntualidad, Asistencia y Permanencia del Segundo Trimestre 2024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367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de Seguimiento a las operaciones del 1er Trimestre Ejercicio 2024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julio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735936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735936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CFB7E929-788E-E78B-90CB-63B331CC0AA8}"/>
              </a:ext>
            </a:extLst>
          </p:cNvPr>
          <p:cNvSpPr/>
          <p:nvPr/>
        </p:nvSpPr>
        <p:spPr>
          <a:xfrm>
            <a:off x="5564333" y="13741"/>
            <a:ext cx="32825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abril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30 de abril de 2025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BA57A59-5AFF-82CC-910E-0CC65E7DDA6F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088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282" y="331768"/>
            <a:ext cx="4524223" cy="1444234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600" dirty="0">
                <a:solidFill>
                  <a:srgbClr val="B38BBF"/>
                </a:solidFill>
              </a:rPr>
              <a:t>Auditorías practicadas durante el ejercicio 2016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4820285"/>
              </p:ext>
            </p:extLst>
          </p:nvPr>
        </p:nvGraphicFramePr>
        <p:xfrm>
          <a:off x="424069" y="1709530"/>
          <a:ext cx="11237843" cy="4227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5845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4536506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810306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537617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247569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72922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488469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responsabilidades.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al área de Unidad Técnica de Transparencia y Acceso a la Información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Control interno específica al área Dirección Ejecutiva de Administración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Control interno específica al área Dirección Ejecutiva de Vinculación con INE y OPLES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801890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Cuarto trimestre Cuenta Pública 2015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9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838890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Control interno específica al área Dirección Ejecutiva de Asuntos Jurídicos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062894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6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1°, 2° y 3er trimestre de Cuenta Pública 2016.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26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23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283471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Control interno específica al área Dirección Ejecutiva de Educación Cívica.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065703"/>
                  </a:ext>
                </a:extLst>
              </a:tr>
            </a:tbl>
          </a:graphicData>
        </a:graphic>
      </p:graphicFrame>
      <p:pic>
        <p:nvPicPr>
          <p:cNvPr id="9" name="Imagen 8">
            <a:extLst>
              <a:ext uri="{FF2B5EF4-FFF2-40B4-BE49-F238E27FC236}">
                <a16:creationId xmlns:a16="http://schemas.microsoft.com/office/drawing/2014/main" id="{AC8B3B75-A2EA-40E9-84B8-A229A4E88E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607" y="153344"/>
            <a:ext cx="3018462" cy="1039825"/>
          </a:xfrm>
          <a:prstGeom prst="rect">
            <a:avLst/>
          </a:prstGeom>
        </p:spPr>
      </p:pic>
      <p:grpSp>
        <p:nvGrpSpPr>
          <p:cNvPr id="11" name="Grupo 10">
            <a:extLst>
              <a:ext uri="{FF2B5EF4-FFF2-40B4-BE49-F238E27FC236}">
                <a16:creationId xmlns:a16="http://schemas.microsoft.com/office/drawing/2014/main" id="{FACE553A-2492-674A-53F2-7277A4B3AB63}"/>
              </a:ext>
            </a:extLst>
          </p:cNvPr>
          <p:cNvGrpSpPr/>
          <p:nvPr/>
        </p:nvGrpSpPr>
        <p:grpSpPr>
          <a:xfrm>
            <a:off x="5572471" y="347705"/>
            <a:ext cx="3282502" cy="1997055"/>
            <a:chOff x="7820286" y="994753"/>
            <a:chExt cx="4565737" cy="712636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14859D79-3938-F1E9-5C6C-2F2B485FF3CB}"/>
                </a:ext>
              </a:extLst>
            </p:cNvPr>
            <p:cNvSpPr/>
            <p:nvPr/>
          </p:nvSpPr>
          <p:spPr>
            <a:xfrm>
              <a:off x="7820286" y="994753"/>
              <a:ext cx="4565737" cy="2306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30 de abril de 2025</a:t>
              </a: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C52F4EE7-53CF-26F2-94C4-E287679F21AD}"/>
                </a:ext>
              </a:extLst>
            </p:cNvPr>
            <p:cNvSpPr/>
            <p:nvPr/>
          </p:nvSpPr>
          <p:spPr>
            <a:xfrm>
              <a:off x="7833969" y="1204249"/>
              <a:ext cx="3951803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01251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1792" y="1745988"/>
          <a:ext cx="11648660" cy="4695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88084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101407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623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de seguimiento a la Puntualidad, Asistencia y Permanencia del Segundo Trimestre 2024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agosto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36769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735936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735936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0E410BA2-9963-9110-B33B-393B783EF0DC}"/>
              </a:ext>
            </a:extLst>
          </p:cNvPr>
          <p:cNvSpPr/>
          <p:nvPr/>
        </p:nvSpPr>
        <p:spPr>
          <a:xfrm>
            <a:off x="5564333" y="13741"/>
            <a:ext cx="32825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abril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30 de abril de 2025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F62FCAA8-1014-DD59-C9B4-0D6C25D3FBEE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8289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6211922"/>
              </p:ext>
            </p:extLst>
          </p:nvPr>
        </p:nvGraphicFramePr>
        <p:xfrm>
          <a:off x="251792" y="1745988"/>
          <a:ext cx="11648660" cy="4573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88084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101407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623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Auditoría para verificar la Puntualidad, Asistencia y Permanencia del Tercer trimestre 2024.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Septiembre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367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Auditoría Integral a las Operaciones del Segundo trimestre del ejercicio  2024.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Septiembre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735936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735936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C1B76F3D-7DE9-038B-D30A-6EE380622D1F}"/>
              </a:ext>
            </a:extLst>
          </p:cNvPr>
          <p:cNvSpPr/>
          <p:nvPr/>
        </p:nvSpPr>
        <p:spPr>
          <a:xfrm>
            <a:off x="5564333" y="13741"/>
            <a:ext cx="32825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abril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30 de abril de 2025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F4EB11CB-6ACE-8487-4131-AB0895194051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7982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1A8A2B-C446-83B4-68F6-71B3103D53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166551-8042-AA6D-B2A3-2CA7F1575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018256C-172B-A97E-3684-540B6C125A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BFBBCE5E-7A64-4561-18AC-F0FB2E35DB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3368895"/>
              </p:ext>
            </p:extLst>
          </p:nvPr>
        </p:nvGraphicFramePr>
        <p:xfrm>
          <a:off x="251792" y="1745988"/>
          <a:ext cx="11648660" cy="4573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88084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101407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62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MX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Auditoría de seguimiento para verificar la Puntualidad, Asistencia y Permanencia del Tercer trimestre 2024.</a:t>
                      </a:r>
                      <a:endParaRPr lang="es-MX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Octubre</a:t>
                      </a:r>
                      <a:endParaRPr lang="es-MX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MX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MX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MX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36769">
                <a:tc>
                  <a:txBody>
                    <a:bodyPr/>
                    <a:lstStyle/>
                    <a:p>
                      <a:pPr algn="ctr" rtl="0" fontAlgn="ctr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735936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735936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F26BC74D-3F24-5A9B-E3A4-4FA77C10363F}"/>
              </a:ext>
            </a:extLst>
          </p:cNvPr>
          <p:cNvSpPr/>
          <p:nvPr/>
        </p:nvSpPr>
        <p:spPr>
          <a:xfrm>
            <a:off x="5564333" y="13741"/>
            <a:ext cx="32825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abril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30 de abril de 2025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8801681-C276-5A11-681E-B893EF62B4B3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5932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6A1447-678D-6E3E-499A-182AD73D45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768C96-5148-8E53-19B3-3971415B3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6B7BA8B-E5B0-C2EF-F110-6EFAE52707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7E7C0A0D-9064-7200-3192-75570D287E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7306774"/>
              </p:ext>
            </p:extLst>
          </p:nvPr>
        </p:nvGraphicFramePr>
        <p:xfrm>
          <a:off x="251792" y="1745988"/>
          <a:ext cx="11648660" cy="4573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88084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101407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62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MX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Auditoría de seguimiento a las operaciones del Tercer Trimestre 2024</a:t>
                      </a:r>
                      <a:endParaRPr lang="es-MX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Noviembre</a:t>
                      </a:r>
                      <a:endParaRPr lang="es-MX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</a:t>
                      </a:r>
                      <a:endParaRPr lang="es-MX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es-MX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es-MX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36769">
                <a:tc>
                  <a:txBody>
                    <a:bodyPr/>
                    <a:lstStyle/>
                    <a:p>
                      <a:pPr algn="ctr" rtl="0" fontAlgn="ctr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735936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735936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08B505E8-43AF-102E-77BA-19D94A3DA3A4}"/>
              </a:ext>
            </a:extLst>
          </p:cNvPr>
          <p:cNvSpPr/>
          <p:nvPr/>
        </p:nvSpPr>
        <p:spPr>
          <a:xfrm>
            <a:off x="5564333" y="13741"/>
            <a:ext cx="32825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abril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30 de abril de 2025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84B01FF2-338A-0BD1-3867-2B99342276F9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3101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6A1447-678D-6E3E-499A-182AD73D45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768C96-5148-8E53-19B3-3971415B3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6B7BA8B-E5B0-C2EF-F110-6EFAE52707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7E7C0A0D-9064-7200-3192-75570D287ED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1792" y="1745988"/>
          <a:ext cx="11663688" cy="4758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425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0534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2636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3789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5331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6973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03812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1055175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97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MX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Auditoría integral a las operaciones del Tercer trimestre 2024.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diciembre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706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Auditoría de Seguimiento a las operaciones del Tercer trimestre 2024.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diciembre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7657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Auditoría para verificar la Asistencia, Puntualidad y Permanencia del personal del IEC, cuarto trimestre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diciembre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7657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Auditoría de seguimiento a la Asistencia, Puntualidad y Permanencia del personal del IEC, Cuarto trimestre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diciembre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F457DA01-CED3-D6B9-CB1F-73F7071B5754}"/>
              </a:ext>
            </a:extLst>
          </p:cNvPr>
          <p:cNvSpPr/>
          <p:nvPr/>
        </p:nvSpPr>
        <p:spPr>
          <a:xfrm>
            <a:off x="5564333" y="13741"/>
            <a:ext cx="32825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abril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30 de abril de 2025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47649C81-1736-796D-E29B-4C7CD8AD8429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9728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05A380-538E-CE30-0F2C-43BDB7F51F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4BEEB3-0AFA-A2B4-DA74-815C4BC67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2025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A62E451-7D5B-9D5F-6D45-80B1BAB524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pic>
        <p:nvPicPr>
          <p:cNvPr id="9" name="Marcador de contenido 8">
            <a:extLst>
              <a:ext uri="{FF2B5EF4-FFF2-40B4-BE49-F238E27FC236}">
                <a16:creationId xmlns:a16="http://schemas.microsoft.com/office/drawing/2014/main" id="{30994D7F-F16A-F2E6-8916-CAA66A368B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349913" y="1671638"/>
            <a:ext cx="4639458" cy="1182727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FCAAF2A4-4E1F-20CE-351C-D6D7BA7586E1}"/>
              </a:ext>
            </a:extLst>
          </p:cNvPr>
          <p:cNvSpPr txBox="1"/>
          <p:nvPr/>
        </p:nvSpPr>
        <p:spPr>
          <a:xfrm>
            <a:off x="873919" y="3222725"/>
            <a:ext cx="10444162" cy="3112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2400" dirty="0"/>
              <a:t>Por lo que hace a las auditorías practicadas y concluidas efectuadas por la Contraloría Interna de este Instituto Electoral de Coahuila.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2400" dirty="0"/>
              <a:t>En relación al mes de enero 2025 se informa que no se iniciaron ni concluyeron auditorías.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sz="2400" dirty="0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40FCB3A2-C152-4539-FB99-AA3DCDB65C85}"/>
              </a:ext>
            </a:extLst>
          </p:cNvPr>
          <p:cNvSpPr/>
          <p:nvPr/>
        </p:nvSpPr>
        <p:spPr>
          <a:xfrm>
            <a:off x="5564333" y="13741"/>
            <a:ext cx="32825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abril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30 de abril de 2025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820A7856-6395-D570-1151-C727A3FC6050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5190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D575FF-1430-EFA1-E4EB-1A174549CD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BC89D3-BD8C-6EDA-C17F-21778CD0E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2025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83BFABE-CB9D-5783-D3F8-AD0787D4A0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86C0B760-7652-C2E0-9326-887F832A538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1792" y="1745988"/>
          <a:ext cx="11663688" cy="4758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425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0534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2636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3789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5331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6973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03812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1055175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97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MX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Auditoría integral a las operaciones del 4º trimestre del 2024.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Febrero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70681">
                <a:tc>
                  <a:txBody>
                    <a:bodyPr/>
                    <a:lstStyle/>
                    <a:p>
                      <a:pPr algn="ctr" rtl="0" fontAlgn="ctr"/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765761">
                <a:tc>
                  <a:txBody>
                    <a:bodyPr/>
                    <a:lstStyle/>
                    <a:p>
                      <a:pPr algn="ctr" rtl="0" fontAlgn="ctr"/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765761">
                <a:tc>
                  <a:txBody>
                    <a:bodyPr/>
                    <a:lstStyle/>
                    <a:p>
                      <a:pPr algn="ctr" rtl="0" fontAlgn="ctr"/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id="{5C17CF13-BCC2-3A6C-AE21-F2BBF3C92B9B}"/>
              </a:ext>
            </a:extLst>
          </p:cNvPr>
          <p:cNvSpPr/>
          <p:nvPr/>
        </p:nvSpPr>
        <p:spPr>
          <a:xfrm>
            <a:off x="5564333" y="13741"/>
            <a:ext cx="32825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abril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30 de abril de 2025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E890BAF6-D40F-5734-ED60-C9F8C550E3F9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4906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1C6711-A0DC-73C3-EE2E-C93C17CB19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659324-04D1-EA9E-CD40-94ABECB5E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2025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A01DDD1-42A6-1BC1-7346-B4281256EF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50897CF4-9BE0-90E8-7A73-FEC8DD23212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1792" y="1745988"/>
          <a:ext cx="11663688" cy="4832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425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0534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2636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3789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5331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6973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03812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1055175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97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MX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Auditoría de seguimiento a las operaciones del 4º trimestre del 2024.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marzo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70681">
                <a:tc>
                  <a:txBody>
                    <a:bodyPr/>
                    <a:lstStyle/>
                    <a:p>
                      <a:pPr algn="ctr" rtl="0" fontAlgn="ctr"/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39999">
                <a:tc>
                  <a:txBody>
                    <a:bodyPr/>
                    <a:lstStyle/>
                    <a:p>
                      <a:pPr algn="ctr" rtl="0" fontAlgn="ctr"/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765761">
                <a:tc>
                  <a:txBody>
                    <a:bodyPr/>
                    <a:lstStyle/>
                    <a:p>
                      <a:pPr algn="ctr" rtl="0" fontAlgn="ctr"/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3" name="Rectángulo 2">
            <a:extLst>
              <a:ext uri="{FF2B5EF4-FFF2-40B4-BE49-F238E27FC236}">
                <a16:creationId xmlns:a16="http://schemas.microsoft.com/office/drawing/2014/main" id="{554DAA73-EAE5-97AF-3225-9622179F9F3F}"/>
              </a:ext>
            </a:extLst>
          </p:cNvPr>
          <p:cNvSpPr/>
          <p:nvPr/>
        </p:nvSpPr>
        <p:spPr>
          <a:xfrm>
            <a:off x="5564333" y="13741"/>
            <a:ext cx="32825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abril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30 de abril de 2025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8F2C237-2992-DC4C-1EE3-51C9F14DB9DC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7037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06D187-5EDE-AE45-9426-3872FF7DEF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99E680-7332-8034-50CC-A5A96A4DC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2025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2D6E28D-D703-0C87-C6BF-DD541642EF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FED681F3-B148-735C-3F15-67D2F9E768A9}"/>
              </a:ext>
            </a:extLst>
          </p:cNvPr>
          <p:cNvSpPr/>
          <p:nvPr/>
        </p:nvSpPr>
        <p:spPr>
          <a:xfrm>
            <a:off x="5669642" y="679298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2E0919B4-F02D-8E97-C3BC-11473C1D0F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8183199"/>
              </p:ext>
            </p:extLst>
          </p:nvPr>
        </p:nvGraphicFramePr>
        <p:xfrm>
          <a:off x="251792" y="1745988"/>
          <a:ext cx="11663688" cy="4832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425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0534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2636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3789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5331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6973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03812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1055175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97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MX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 kern="1200" noProof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Auditoria Especifica de Comités Distritales Judiciales 2025</a:t>
                      </a: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abril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70681">
                <a:tc>
                  <a:txBody>
                    <a:bodyPr/>
                    <a:lstStyle/>
                    <a:p>
                      <a:pPr algn="ctr" rtl="0" fontAlgn="ctr"/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39999">
                <a:tc>
                  <a:txBody>
                    <a:bodyPr/>
                    <a:lstStyle/>
                    <a:p>
                      <a:pPr algn="ctr" rtl="0" fontAlgn="ctr"/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765761">
                <a:tc>
                  <a:txBody>
                    <a:bodyPr/>
                    <a:lstStyle/>
                    <a:p>
                      <a:pPr algn="ctr" rtl="0" fontAlgn="ctr"/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3" name="Rectángulo 2">
            <a:extLst>
              <a:ext uri="{FF2B5EF4-FFF2-40B4-BE49-F238E27FC236}">
                <a16:creationId xmlns:a16="http://schemas.microsoft.com/office/drawing/2014/main" id="{1093C967-5243-4653-D031-198158DA048B}"/>
              </a:ext>
            </a:extLst>
          </p:cNvPr>
          <p:cNvSpPr/>
          <p:nvPr/>
        </p:nvSpPr>
        <p:spPr>
          <a:xfrm>
            <a:off x="5669642" y="32967"/>
            <a:ext cx="32825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abril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30 de abril de 2025</a:t>
            </a:r>
          </a:p>
        </p:txBody>
      </p:sp>
    </p:spTree>
    <p:extLst>
      <p:ext uri="{BB962C8B-B14F-4D97-AF65-F5344CB8AC3E}">
        <p14:creationId xmlns:p14="http://schemas.microsoft.com/office/powerpoint/2010/main" val="1446513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7155" y="103533"/>
            <a:ext cx="3814556" cy="1444234"/>
          </a:xfrm>
        </p:spPr>
        <p:txBody>
          <a:bodyPr>
            <a:normAutofit/>
          </a:bodyPr>
          <a:lstStyle/>
          <a:p>
            <a:pPr algn="ctr"/>
            <a:r>
              <a:rPr lang="es-MX" sz="2800" dirty="0">
                <a:solidFill>
                  <a:srgbClr val="B38BBF"/>
                </a:solidFill>
              </a:rPr>
              <a:t>Auditorías practicadas durante el ejercicio 2017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034685"/>
              </p:ext>
            </p:extLst>
          </p:nvPr>
        </p:nvGraphicFramePr>
        <p:xfrm>
          <a:off x="336182" y="1500382"/>
          <a:ext cx="11502887" cy="5056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707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5169792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90705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743231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1944452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72922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al área de Recursos Humanos para verificar la permanencia del personal.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Integral al 4° trimestre de la Cuenta Pública 2016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19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a comités distritales y municipales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801890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Integral al 1° trimestre de la Cuenta Pública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23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838890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al área de Recursos Humanos para verificar la permanencia y asistencia del personal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062894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6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 la página electrónica web del IEC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283471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de control interno al área Unidad Técnica de Archivos y Gestión Documental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065703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 control interno a la Unidad Técnica de Sistemas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707134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 control interno a la Dirección de Innovación Electoral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345210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 control interno a la Unidad Técnica de Fiscalización.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169316"/>
                  </a:ext>
                </a:extLst>
              </a:tr>
            </a:tbl>
          </a:graphicData>
        </a:graphic>
      </p:graphicFrame>
      <p:pic>
        <p:nvPicPr>
          <p:cNvPr id="9" name="Imagen 8">
            <a:extLst>
              <a:ext uri="{FF2B5EF4-FFF2-40B4-BE49-F238E27FC236}">
                <a16:creationId xmlns:a16="http://schemas.microsoft.com/office/drawing/2014/main" id="{B19983EF-5F66-41E1-A05E-250ED86F83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607" y="153344"/>
            <a:ext cx="3018462" cy="1039825"/>
          </a:xfrm>
          <a:prstGeom prst="rect">
            <a:avLst/>
          </a:prstGeom>
        </p:spPr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243520AB-25BB-35DA-AA81-5EC74E628079}"/>
              </a:ext>
            </a:extLst>
          </p:cNvPr>
          <p:cNvGrpSpPr/>
          <p:nvPr/>
        </p:nvGrpSpPr>
        <p:grpSpPr>
          <a:xfrm>
            <a:off x="5572471" y="347705"/>
            <a:ext cx="3282502" cy="1997055"/>
            <a:chOff x="7820286" y="994753"/>
            <a:chExt cx="4565737" cy="7126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6590BA9A-035D-99D1-E93B-8FB21D0D6112}"/>
                </a:ext>
              </a:extLst>
            </p:cNvPr>
            <p:cNvSpPr/>
            <p:nvPr/>
          </p:nvSpPr>
          <p:spPr>
            <a:xfrm>
              <a:off x="7820286" y="994753"/>
              <a:ext cx="4565737" cy="2306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30 de abril de 2025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F388E9C8-CC87-370F-4A75-E1C9166A8714}"/>
                </a:ext>
              </a:extLst>
            </p:cNvPr>
            <p:cNvSpPr/>
            <p:nvPr/>
          </p:nvSpPr>
          <p:spPr>
            <a:xfrm>
              <a:off x="7833969" y="1204249"/>
              <a:ext cx="3951803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9084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139" y="95538"/>
            <a:ext cx="4402998" cy="1444234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2018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806938"/>
              </p:ext>
            </p:extLst>
          </p:nvPr>
        </p:nvGraphicFramePr>
        <p:xfrm>
          <a:off x="225287" y="1122935"/>
          <a:ext cx="11714921" cy="5476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492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975135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658062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74442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519891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85920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al Presupuesto del Proceso Electoral 2016 - 2017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Marzo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 la integral al primer trimestre Cuenta Pública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Marzo</a:t>
                      </a:r>
                    </a:p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23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 </a:t>
                      </a:r>
                      <a:r>
                        <a:rPr lang="es-MX" sz="1200" dirty="0"/>
                        <a:t>(En proceso de responsabilidades)</a:t>
                      </a:r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de seguimiento a la auditoría específica a la página electrónica (WEB) del IEC.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Marzo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801890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de seguimiento a la integral al segundo trimestre Cuenta Pública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Abril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838890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a comités municipales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Mayo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062894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 comités municipales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Julio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283471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 específica al presupuesto del Proceso Electoral 2016 – 2017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Julio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065703"/>
                  </a:ext>
                </a:extLst>
              </a:tr>
            </a:tbl>
          </a:graphicData>
        </a:graphic>
      </p:graphicFrame>
      <p:pic>
        <p:nvPicPr>
          <p:cNvPr id="9" name="Imagen 8">
            <a:extLst>
              <a:ext uri="{FF2B5EF4-FFF2-40B4-BE49-F238E27FC236}">
                <a16:creationId xmlns:a16="http://schemas.microsoft.com/office/drawing/2014/main" id="{12B84E62-F7FB-400A-A3A7-8534F85ED4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499" y="124483"/>
            <a:ext cx="2333208" cy="803763"/>
          </a:xfrm>
          <a:prstGeom prst="rect">
            <a:avLst/>
          </a:prstGeom>
        </p:spPr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C8CBAF96-C5E8-6265-1E14-E692F320EFBA}"/>
              </a:ext>
            </a:extLst>
          </p:cNvPr>
          <p:cNvGrpSpPr/>
          <p:nvPr/>
        </p:nvGrpSpPr>
        <p:grpSpPr>
          <a:xfrm>
            <a:off x="5564332" y="0"/>
            <a:ext cx="3282502" cy="1997055"/>
            <a:chOff x="7820286" y="994753"/>
            <a:chExt cx="4565737" cy="7126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F67339E1-24C8-2C7E-341E-F6249602D10B}"/>
                </a:ext>
              </a:extLst>
            </p:cNvPr>
            <p:cNvSpPr/>
            <p:nvPr/>
          </p:nvSpPr>
          <p:spPr>
            <a:xfrm>
              <a:off x="7820286" y="994753"/>
              <a:ext cx="4565737" cy="2306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30 de abril de 2025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D50BFBB7-6AB1-C0C0-FED2-0E3B4355127E}"/>
                </a:ext>
              </a:extLst>
            </p:cNvPr>
            <p:cNvSpPr/>
            <p:nvPr/>
          </p:nvSpPr>
          <p:spPr>
            <a:xfrm>
              <a:off x="7833969" y="1204249"/>
              <a:ext cx="3951803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0567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7155" y="103533"/>
            <a:ext cx="3814556" cy="1444234"/>
          </a:xfrm>
        </p:spPr>
        <p:txBody>
          <a:bodyPr>
            <a:normAutofit/>
          </a:bodyPr>
          <a:lstStyle/>
          <a:p>
            <a:pPr algn="ctr"/>
            <a:r>
              <a:rPr lang="es-MX" sz="2800" dirty="0">
                <a:solidFill>
                  <a:srgbClr val="B38BBF"/>
                </a:solidFill>
              </a:rPr>
              <a:t>Auditorías practicadas durante el ejercicio 2018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1159152"/>
              </p:ext>
            </p:extLst>
          </p:nvPr>
        </p:nvGraphicFramePr>
        <p:xfrm>
          <a:off x="319802" y="1448888"/>
          <a:ext cx="11569147" cy="495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279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4350015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438721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4129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5647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1980356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al segundo trimestre del ejercicio fiscal 2017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Julio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Financiera Integral al tercer Avance de Gestión Financiera de la cuenta pública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Septiembre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49048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de seguimiento a Comités Municipales del Proceso Electoral 2017 - 2018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Septiembre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-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801890"/>
                  </a:ext>
                </a:extLst>
              </a:tr>
              <a:tr h="63493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de seguimiento específica al presupuesto del proceso electoral 2016 –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Octubre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838890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al 2do trimestre cuenta pública 2017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Octubre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062894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Integral al informe de Avance de Gestión Financiera Octubre-Diciembre, Ejercicio Fiscal 2018.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Noviembre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65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188884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al 3er Avance de Gestión de la Cuenta Pública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Diciembre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9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41743"/>
                  </a:ext>
                </a:extLst>
              </a:tr>
            </a:tbl>
          </a:graphicData>
        </a:graphic>
      </p:graphicFrame>
      <p:pic>
        <p:nvPicPr>
          <p:cNvPr id="9" name="Imagen 8">
            <a:extLst>
              <a:ext uri="{FF2B5EF4-FFF2-40B4-BE49-F238E27FC236}">
                <a16:creationId xmlns:a16="http://schemas.microsoft.com/office/drawing/2014/main" id="{B5CCC810-28D6-44B8-A3E8-E35704E0A6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0487" y="112263"/>
            <a:ext cx="3018462" cy="1039825"/>
          </a:xfrm>
          <a:prstGeom prst="rect">
            <a:avLst/>
          </a:prstGeom>
        </p:spPr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9100A9AB-D6DC-1178-E493-07677B07834C}"/>
              </a:ext>
            </a:extLst>
          </p:cNvPr>
          <p:cNvGrpSpPr/>
          <p:nvPr/>
        </p:nvGrpSpPr>
        <p:grpSpPr>
          <a:xfrm>
            <a:off x="5610865" y="153560"/>
            <a:ext cx="3282502" cy="1997055"/>
            <a:chOff x="7820286" y="994753"/>
            <a:chExt cx="4565737" cy="7126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1DE5CEC0-6890-DFD6-D254-DDD73D7776E3}"/>
                </a:ext>
              </a:extLst>
            </p:cNvPr>
            <p:cNvSpPr/>
            <p:nvPr/>
          </p:nvSpPr>
          <p:spPr>
            <a:xfrm>
              <a:off x="7820286" y="994753"/>
              <a:ext cx="4565737" cy="2306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30 de abril de 2025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CC019018-D170-209C-2B77-2FC550396649}"/>
                </a:ext>
              </a:extLst>
            </p:cNvPr>
            <p:cNvSpPr/>
            <p:nvPr/>
          </p:nvSpPr>
          <p:spPr>
            <a:xfrm>
              <a:off x="7833969" y="1204249"/>
              <a:ext cx="3951803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1512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7155" y="290152"/>
            <a:ext cx="3814556" cy="1444234"/>
          </a:xfrm>
        </p:spPr>
        <p:txBody>
          <a:bodyPr>
            <a:normAutofit/>
          </a:bodyPr>
          <a:lstStyle/>
          <a:p>
            <a:pPr algn="ctr"/>
            <a:r>
              <a:rPr lang="es-MX" sz="2800" dirty="0">
                <a:solidFill>
                  <a:srgbClr val="B38BBF"/>
                </a:solidFill>
              </a:rPr>
              <a:t>Auditorías practicadas durante el ejercicio 2019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294982"/>
              </p:ext>
            </p:extLst>
          </p:nvPr>
        </p:nvGraphicFramePr>
        <p:xfrm>
          <a:off x="490331" y="1358278"/>
          <a:ext cx="11330608" cy="5036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39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4260324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409056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41673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25633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1939524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Durante el mes de enero de 2019,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Integral al Informe de los Avances de Gestión del 1ro y 2do Trimestre del Ejercicio Fiscal 2018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Febrero 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49048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Integral al Informe de los Avances de Gestión del 3er trimestre del ejercicio fiscal 2018 y al Control Interno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Febrero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801890"/>
                  </a:ext>
                </a:extLst>
              </a:tr>
              <a:tr h="634936">
                <a:tc gridSpan="6"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Durante el mes de marzo de 2019, no se iniciaron ni concluyeron auditorías.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838890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al 4to trimestre del 2017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Abril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65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062894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Específica al Control Interno del Proceso de Adquisiciones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Mayo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188884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Cabe mencionar que en la auditoría no se determinaron observaciones, son que se hicieron 11 recomendaciones al auditado.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41743"/>
                  </a:ext>
                </a:extLst>
              </a:tr>
            </a:tbl>
          </a:graphicData>
        </a:graphic>
      </p:graphicFrame>
      <p:pic>
        <p:nvPicPr>
          <p:cNvPr id="9" name="Imagen 8">
            <a:extLst>
              <a:ext uri="{FF2B5EF4-FFF2-40B4-BE49-F238E27FC236}">
                <a16:creationId xmlns:a16="http://schemas.microsoft.com/office/drawing/2014/main" id="{A157237B-0DB3-4851-99CC-CCF1D783C7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5925" y="145448"/>
            <a:ext cx="3018462" cy="1039825"/>
          </a:xfrm>
          <a:prstGeom prst="rect">
            <a:avLst/>
          </a:prstGeom>
        </p:spPr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C7E69A88-C174-BB09-2FE8-DAE43E848892}"/>
              </a:ext>
            </a:extLst>
          </p:cNvPr>
          <p:cNvGrpSpPr/>
          <p:nvPr/>
        </p:nvGrpSpPr>
        <p:grpSpPr>
          <a:xfrm>
            <a:off x="5564333" y="13741"/>
            <a:ext cx="3282502" cy="1997055"/>
            <a:chOff x="7820286" y="994753"/>
            <a:chExt cx="4565737" cy="7126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A3DFF05-89DE-B1B1-1956-41DD5E7809E3}"/>
                </a:ext>
              </a:extLst>
            </p:cNvPr>
            <p:cNvSpPr/>
            <p:nvPr/>
          </p:nvSpPr>
          <p:spPr>
            <a:xfrm>
              <a:off x="7820286" y="994753"/>
              <a:ext cx="4565737" cy="2306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30 de abril de 2025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4262F53D-B02E-0AF8-CCB0-319E0F3250BE}"/>
                </a:ext>
              </a:extLst>
            </p:cNvPr>
            <p:cNvSpPr/>
            <p:nvPr/>
          </p:nvSpPr>
          <p:spPr>
            <a:xfrm>
              <a:off x="7833969" y="1204249"/>
              <a:ext cx="3951803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5465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4563" y="151653"/>
            <a:ext cx="4401548" cy="1444234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2019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2958969"/>
              </p:ext>
            </p:extLst>
          </p:nvPr>
        </p:nvGraphicFramePr>
        <p:xfrm>
          <a:off x="437323" y="1358278"/>
          <a:ext cx="11237842" cy="3776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922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65742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397520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29052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13962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1923644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Durante el mes de julio de 2019,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766546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agosto de 2019, no se iniciaron ni concluyeron auditorías.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766546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septiembre de 2019, no se iniciaron ni concluyeron auditorías.</a:t>
                      </a:r>
                    </a:p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09214"/>
                  </a:ext>
                </a:extLst>
              </a:tr>
              <a:tr h="766546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</a:t>
                      </a:r>
                      <a:r>
                        <a:rPr lang="es-MX" sz="1600" b="1" dirty="0">
                          <a:solidFill>
                            <a:srgbClr val="6F0579"/>
                          </a:solidFill>
                        </a:rPr>
                        <a:t>octubre</a:t>
                      </a:r>
                      <a:r>
                        <a:rPr lang="es-MX" sz="1600" dirty="0">
                          <a:solidFill>
                            <a:srgbClr val="6F0579"/>
                          </a:solidFill>
                        </a:rPr>
                        <a:t> </a:t>
                      </a:r>
                      <a:r>
                        <a:rPr lang="es-MX" sz="1600" dirty="0"/>
                        <a:t>de 2019, no se iniciaron ni concluyeron auditorías.</a:t>
                      </a:r>
                    </a:p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933994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7048DB68-BD0C-40B1-9D31-A8BD28B0F0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76355"/>
              </p:ext>
            </p:extLst>
          </p:nvPr>
        </p:nvGraphicFramePr>
        <p:xfrm>
          <a:off x="437323" y="5123615"/>
          <a:ext cx="11237841" cy="1354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275">
                  <a:extLst>
                    <a:ext uri="{9D8B030D-6E8A-4147-A177-3AD203B41FA5}">
                      <a16:colId xmlns:a16="http://schemas.microsoft.com/office/drawing/2014/main" val="2171586150"/>
                    </a:ext>
                  </a:extLst>
                </a:gridCol>
                <a:gridCol w="3964389">
                  <a:extLst>
                    <a:ext uri="{9D8B030D-6E8A-4147-A177-3AD203B41FA5}">
                      <a16:colId xmlns:a16="http://schemas.microsoft.com/office/drawing/2014/main" val="2648340923"/>
                    </a:ext>
                  </a:extLst>
                </a:gridCol>
                <a:gridCol w="1397520">
                  <a:extLst>
                    <a:ext uri="{9D8B030D-6E8A-4147-A177-3AD203B41FA5}">
                      <a16:colId xmlns:a16="http://schemas.microsoft.com/office/drawing/2014/main" val="2617558560"/>
                    </a:ext>
                  </a:extLst>
                </a:gridCol>
                <a:gridCol w="1529051">
                  <a:extLst>
                    <a:ext uri="{9D8B030D-6E8A-4147-A177-3AD203B41FA5}">
                      <a16:colId xmlns:a16="http://schemas.microsoft.com/office/drawing/2014/main" val="3251289456"/>
                    </a:ext>
                  </a:extLst>
                </a:gridCol>
                <a:gridCol w="1413962">
                  <a:extLst>
                    <a:ext uri="{9D8B030D-6E8A-4147-A177-3AD203B41FA5}">
                      <a16:colId xmlns:a16="http://schemas.microsoft.com/office/drawing/2014/main" val="868409299"/>
                    </a:ext>
                  </a:extLst>
                </a:gridCol>
                <a:gridCol w="1923644">
                  <a:extLst>
                    <a:ext uri="{9D8B030D-6E8A-4147-A177-3AD203B41FA5}">
                      <a16:colId xmlns:a16="http://schemas.microsoft.com/office/drawing/2014/main" val="2039811034"/>
                    </a:ext>
                  </a:extLst>
                </a:gridCol>
              </a:tblGrid>
              <a:tr h="840241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Auditoría de seguimiento Financiera Integral al Avance de Gestión al 1º y 2º  Trimestre 2018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Noviembre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243251"/>
                  </a:ext>
                </a:extLst>
              </a:tr>
              <a:tr h="514188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</a:t>
                      </a:r>
                      <a:r>
                        <a:rPr lang="es-MX" sz="1600" b="1" dirty="0">
                          <a:solidFill>
                            <a:srgbClr val="6F0579"/>
                          </a:solidFill>
                        </a:rPr>
                        <a:t>diciembre</a:t>
                      </a:r>
                      <a:r>
                        <a:rPr lang="es-MX" sz="1600" dirty="0"/>
                        <a:t> de 2019,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531840"/>
                  </a:ext>
                </a:extLst>
              </a:tr>
            </a:tbl>
          </a:graphicData>
        </a:graphic>
      </p:graphicFrame>
      <p:pic>
        <p:nvPicPr>
          <p:cNvPr id="10" name="Imagen 9">
            <a:extLst>
              <a:ext uri="{FF2B5EF4-FFF2-40B4-BE49-F238E27FC236}">
                <a16:creationId xmlns:a16="http://schemas.microsoft.com/office/drawing/2014/main" id="{C0B4E58E-CD33-4F8C-A76F-D2888319A6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5925" y="112263"/>
            <a:ext cx="3018462" cy="1039825"/>
          </a:xfrm>
          <a:prstGeom prst="rect">
            <a:avLst/>
          </a:prstGeom>
        </p:spPr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6985CC12-49ED-0B38-0F18-4C3F8E2C42EB}"/>
              </a:ext>
            </a:extLst>
          </p:cNvPr>
          <p:cNvGrpSpPr/>
          <p:nvPr/>
        </p:nvGrpSpPr>
        <p:grpSpPr>
          <a:xfrm>
            <a:off x="5564333" y="13741"/>
            <a:ext cx="3282502" cy="1997055"/>
            <a:chOff x="7820286" y="994753"/>
            <a:chExt cx="4565737" cy="7126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F41586F6-7E9A-BEC9-9ACC-4E454E479B5B}"/>
                </a:ext>
              </a:extLst>
            </p:cNvPr>
            <p:cNvSpPr/>
            <p:nvPr/>
          </p:nvSpPr>
          <p:spPr>
            <a:xfrm>
              <a:off x="7820286" y="994753"/>
              <a:ext cx="4565737" cy="2306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30 de abril de 2025</a:t>
              </a: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EB8B33B5-4E9D-8394-088A-4B90489B0B8B}"/>
                </a:ext>
              </a:extLst>
            </p:cNvPr>
            <p:cNvSpPr/>
            <p:nvPr/>
          </p:nvSpPr>
          <p:spPr>
            <a:xfrm>
              <a:off x="7833969" y="1204249"/>
              <a:ext cx="3951803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6466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2020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7051931"/>
              </p:ext>
            </p:extLst>
          </p:nvPr>
        </p:nvGraphicFramePr>
        <p:xfrm>
          <a:off x="251792" y="1745989"/>
          <a:ext cx="11648660" cy="4823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Auditoría de seguimiento financiera integral al avance de gestión del 3er. Trimestre de 2018.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Enero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</a:t>
                      </a:r>
                      <a:r>
                        <a:rPr lang="es-MX" sz="1600" b="1" dirty="0">
                          <a:solidFill>
                            <a:srgbClr val="6F0579"/>
                          </a:solidFill>
                        </a:rPr>
                        <a:t>febrero</a:t>
                      </a:r>
                      <a:r>
                        <a:rPr lang="es-MX" sz="1600" dirty="0"/>
                        <a:t> de 2020,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395713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Auditoría Financiera Integral al 4º Trimestre de 2018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Marzo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833825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los meses de </a:t>
                      </a:r>
                      <a:r>
                        <a:rPr lang="es-MX" sz="1600" b="1" dirty="0">
                          <a:solidFill>
                            <a:srgbClr val="6F0579"/>
                          </a:solidFill>
                        </a:rPr>
                        <a:t>abril, mayo, junio, julio y agosto </a:t>
                      </a:r>
                      <a:r>
                        <a:rPr lang="es-MX" sz="1600" dirty="0"/>
                        <a:t>de 2020,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867486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Auditoría de seguimiento Financiera Integral al Avance de Gestión al 4to Trimestre de 2018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Septiembre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109313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los meses de </a:t>
                      </a:r>
                      <a:r>
                        <a:rPr lang="es-MX" sz="1600" b="1" dirty="0">
                          <a:solidFill>
                            <a:srgbClr val="7030A0"/>
                          </a:solidFill>
                        </a:rPr>
                        <a:t>octubre y noviembre</a:t>
                      </a:r>
                      <a:r>
                        <a:rPr lang="es-MX" sz="1600" b="1" dirty="0">
                          <a:solidFill>
                            <a:srgbClr val="6F0579"/>
                          </a:solidFill>
                        </a:rPr>
                        <a:t> </a:t>
                      </a:r>
                      <a:r>
                        <a:rPr lang="es-MX" sz="1600" dirty="0"/>
                        <a:t>de 2020,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890972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BFACF2AD-1D5C-064B-7D14-B6EB3B66BDA6}"/>
              </a:ext>
            </a:extLst>
          </p:cNvPr>
          <p:cNvGrpSpPr/>
          <p:nvPr/>
        </p:nvGrpSpPr>
        <p:grpSpPr>
          <a:xfrm>
            <a:off x="5564333" y="13741"/>
            <a:ext cx="3282502" cy="1997055"/>
            <a:chOff x="7820286" y="994753"/>
            <a:chExt cx="4565737" cy="712636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1747F570-20D1-A614-7710-59287177CD7F}"/>
                </a:ext>
              </a:extLst>
            </p:cNvPr>
            <p:cNvSpPr/>
            <p:nvPr/>
          </p:nvSpPr>
          <p:spPr>
            <a:xfrm>
              <a:off x="7820286" y="994753"/>
              <a:ext cx="4565737" cy="2306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30 de abril de 2025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3DFDC6A1-FDC6-E73E-0B2B-4C5993B92D38}"/>
                </a:ext>
              </a:extLst>
            </p:cNvPr>
            <p:cNvSpPr/>
            <p:nvPr/>
          </p:nvSpPr>
          <p:spPr>
            <a:xfrm>
              <a:off x="7833969" y="1204249"/>
              <a:ext cx="3951803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583720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970</TotalTime>
  <Words>4325</Words>
  <Application>Microsoft Office PowerPoint</Application>
  <PresentationFormat>Panorámica</PresentationFormat>
  <Paragraphs>1149</Paragraphs>
  <Slides>38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38</vt:i4>
      </vt:variant>
    </vt:vector>
  </HeadingPairs>
  <TitlesOfParts>
    <vt:vector size="45" baseType="lpstr">
      <vt:lpstr>Arial</vt:lpstr>
      <vt:lpstr>Calibri</vt:lpstr>
      <vt:lpstr>Calibri Light</vt:lpstr>
      <vt:lpstr>Cambria</vt:lpstr>
      <vt:lpstr>Times New Roman</vt:lpstr>
      <vt:lpstr>1_Tema de Office</vt:lpstr>
      <vt:lpstr>Tema de Office</vt:lpstr>
      <vt:lpstr>Presentación de PowerPoint</vt:lpstr>
      <vt:lpstr>Presentación de PowerPoint</vt:lpstr>
      <vt:lpstr>Auditorías practicadas durante el ejercicio 2016</vt:lpstr>
      <vt:lpstr>Auditorías practicadas durante el ejercicio 2017</vt:lpstr>
      <vt:lpstr>Auditorías practicadas durante el ejercicio 2018</vt:lpstr>
      <vt:lpstr>Auditorías practicadas durante el ejercicio 2018</vt:lpstr>
      <vt:lpstr>Auditorías practicadas durante el ejercicio 2019</vt:lpstr>
      <vt:lpstr>Auditorías practicadas durante el ejercicio 2019</vt:lpstr>
      <vt:lpstr>Auditorías practicadas durante el ejercicio 2020</vt:lpstr>
      <vt:lpstr>Auditorías practicadas durante el ejercicio 2020</vt:lpstr>
      <vt:lpstr>Auditorías practicadas durante el ejercicio 2021</vt:lpstr>
      <vt:lpstr>Auditorías practicadas durante el ejercicio 2021</vt:lpstr>
      <vt:lpstr>Auditorías practicadas durante el ejercicio 2021</vt:lpstr>
      <vt:lpstr>Auditorías practicadas durante el ejercicio 2022</vt:lpstr>
      <vt:lpstr>Auditorías practicadas durante el ejercicio 2022</vt:lpstr>
      <vt:lpstr>Auditorías practicadas durante el ejercicio 2022</vt:lpstr>
      <vt:lpstr>Presentación de PowerPoint</vt:lpstr>
      <vt:lpstr>Auditorías practicadas durante el ejercicio 2022</vt:lpstr>
      <vt:lpstr>Auditorías practicadas durante el ejercicio 2023</vt:lpstr>
      <vt:lpstr>Auditorías practicadas durante el ejercicio 2023</vt:lpstr>
      <vt:lpstr>Auditorías practicadas durante el ejercicio 2023</vt:lpstr>
      <vt:lpstr>Auditorías practicadas durante el ejercicio 2023</vt:lpstr>
      <vt:lpstr>Auditorías practicadas durante el ejercicio 2024</vt:lpstr>
      <vt:lpstr>Auditorías practicadas durante el ejercicio 2024</vt:lpstr>
      <vt:lpstr>Auditorías practicadas durante el ejercicio 2024</vt:lpstr>
      <vt:lpstr>Auditorías practicadas durante el ejercicio 2024</vt:lpstr>
      <vt:lpstr>Auditorías practicadas durante el ejercicio 2024</vt:lpstr>
      <vt:lpstr>Auditorías practicadas durante el ejercicio 2024</vt:lpstr>
      <vt:lpstr>Auditorías practicadas durante el ejercicio 2024</vt:lpstr>
      <vt:lpstr>Auditorías practicadas durante el ejercicio 2024</vt:lpstr>
      <vt:lpstr>Auditorías practicadas durante el ejercicio 2024</vt:lpstr>
      <vt:lpstr>Auditorías practicadas durante el ejercicio 2024</vt:lpstr>
      <vt:lpstr>Auditorías practicadas durante el ejercicio 2024</vt:lpstr>
      <vt:lpstr>Auditorías practicadas durante el ejercicio 2024</vt:lpstr>
      <vt:lpstr>Auditorías practicadas durante el ejercicio 2025</vt:lpstr>
      <vt:lpstr>Auditorías practicadas durante el ejercicio 2025</vt:lpstr>
      <vt:lpstr>Auditorías practicadas durante el ejercicio 2025</vt:lpstr>
      <vt:lpstr>Auditorías practicadas durante el ejercicio 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131</cp:revision>
  <dcterms:created xsi:type="dcterms:W3CDTF">2017-07-27T15:41:24Z</dcterms:created>
  <dcterms:modified xsi:type="dcterms:W3CDTF">2025-05-02T00:01:55Z</dcterms:modified>
</cp:coreProperties>
</file>