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4" r:id="rId13"/>
    <p:sldId id="276" r:id="rId14"/>
    <p:sldId id="277" r:id="rId15"/>
    <p:sldId id="279" r:id="rId16"/>
    <p:sldId id="280" r:id="rId17"/>
    <p:sldId id="281" r:id="rId18"/>
    <p:sldId id="282" r:id="rId19"/>
    <p:sldId id="283" r:id="rId20"/>
    <p:sldId id="285" r:id="rId21"/>
    <p:sldId id="292" r:id="rId22"/>
    <p:sldId id="296" r:id="rId23"/>
    <p:sldId id="297" r:id="rId24"/>
    <p:sldId id="298" r:id="rId25"/>
    <p:sldId id="299" r:id="rId26"/>
    <p:sldId id="300" r:id="rId27"/>
    <p:sldId id="301" r:id="rId28"/>
    <p:sldId id="303" r:id="rId29"/>
    <p:sldId id="304" r:id="rId30"/>
    <p:sldId id="305" r:id="rId31"/>
    <p:sldId id="306" r:id="rId32"/>
    <p:sldId id="307" r:id="rId33"/>
    <p:sldId id="309" r:id="rId34"/>
    <p:sldId id="310" r:id="rId35"/>
    <p:sldId id="311" r:id="rId36"/>
    <p:sldId id="312" r:id="rId37"/>
    <p:sldId id="314" r:id="rId38"/>
    <p:sldId id="315" r:id="rId39"/>
    <p:sldId id="316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EC2019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3794"/>
    <a:srgbClr val="6F0579"/>
    <a:srgbClr val="9059A1"/>
    <a:srgbClr val="B38BBF"/>
    <a:srgbClr val="993366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85" autoAdjust="0"/>
    <p:restoredTop sz="95352" autoAdjust="0"/>
  </p:normalViewPr>
  <p:slideViewPr>
    <p:cSldViewPr snapToGrid="0">
      <p:cViewPr varScale="1">
        <p:scale>
          <a:sx n="63" d="100"/>
          <a:sy n="63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24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61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1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8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895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55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376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696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175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698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72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335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883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363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13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19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02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1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56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7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42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1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307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0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82523" y="5037348"/>
            <a:ext cx="4377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prstClr val="white"/>
                </a:solidFill>
              </a:rPr>
              <a:t>RESULTADOS DE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902312" y="5545178"/>
            <a:ext cx="4377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4800" dirty="0">
                <a:solidFill>
                  <a:prstClr val="white"/>
                </a:solidFill>
              </a:rPr>
              <a:t>AUDITORÍAS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720459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720459" y="6178310"/>
            <a:ext cx="75792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741889" y="4698725"/>
            <a:ext cx="0" cy="14795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3395093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4670435" y="6178310"/>
            <a:ext cx="88385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5533454" y="4698723"/>
            <a:ext cx="0" cy="149840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900" y="412106"/>
            <a:ext cx="3710307" cy="12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818416"/>
              </p:ext>
            </p:extLst>
          </p:nvPr>
        </p:nvGraphicFramePr>
        <p:xfrm>
          <a:off x="251792" y="1745989"/>
          <a:ext cx="11648660" cy="154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y de cumplimiento al Primer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F7F80A8C-8E7D-41D9-5887-8407EC2A50F3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E23C28F7-4DE3-8029-BEA6-8334E6BF56FE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0EDE9DBC-FCFC-E502-BC28-41130226248A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302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33736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financiera y de cumplimiento al 2° y 3er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1er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992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2° y 3er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0829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Distritales Electorales proceso electoral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2773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Municipales Electoral proceso electoral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47734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permanencia personal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108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cuarto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30274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F8491513-BC59-385E-540D-116AF262E784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FDFA02D-CB5C-9E67-1DFB-6925C20075DA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78ED485-7530-1654-F557-707EC368A7D6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05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18200"/>
              </p:ext>
            </p:extLst>
          </p:nvPr>
        </p:nvGraphicFramePr>
        <p:xfrm>
          <a:off x="251792" y="1745989"/>
          <a:ext cx="11648660" cy="4688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PRIMER trimestre de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Auditoria a las operaciones al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Cuatro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para verificar: Puntualidad, asistencia y permanencia del personal del Instituto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Comités Municipales Electorales proceso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7252D1C7-56ED-1B47-8345-5D3FB415C343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63AEAAA-D987-334D-46AE-30054DC09A47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7D577847-572E-E342-5503-484F226FC02B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66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019254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Agosto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noviembre de 2021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Diciembre</a:t>
                      </a: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10483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0350704A-3F4C-2FB2-D61D-343FF9123A85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02D949D3-063F-D4CD-8B86-F283A1DBBEE9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1301E632-17C9-C476-7FCE-EDEF3D5AEEED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9936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560586"/>
              </p:ext>
            </p:extLst>
          </p:nvPr>
        </p:nvGraphicFramePr>
        <p:xfrm>
          <a:off x="251792" y="1745989"/>
          <a:ext cx="11648660" cy="349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enero de 2022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7832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segundo trimestres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995028"/>
                  </a:ext>
                </a:extLst>
              </a:tr>
            </a:tbl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04F8A8A9-DE9F-F396-7868-716EDA9DB48C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032B501C-85E9-FCF6-D607-997325ED8DE7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F7C2C5CB-008E-3CDD-F5A2-CF0677C91DA1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112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068591"/>
              </p:ext>
            </p:extLst>
          </p:nvPr>
        </p:nvGraphicFramePr>
        <p:xfrm>
          <a:off x="251792" y="1745989"/>
          <a:ext cx="11648660" cy="205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6BCB96D-DE94-9A5D-39A4-C745AF57D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96339"/>
              </p:ext>
            </p:extLst>
          </p:nvPr>
        </p:nvGraphicFramePr>
        <p:xfrm>
          <a:off x="251792" y="3801827"/>
          <a:ext cx="11648660" cy="106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1848566857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77350534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505091803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1976847840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1499696233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195142157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cuarto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4432"/>
                  </a:ext>
                </a:extLst>
              </a:tr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876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40542AF-054E-2C61-CDB4-C33497178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82299"/>
              </p:ext>
            </p:extLst>
          </p:nvPr>
        </p:nvGraphicFramePr>
        <p:xfrm>
          <a:off x="251792" y="4867422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Cuarto Trimestre ejercicio 2021</a:t>
                      </a:r>
                      <a:r>
                        <a:rPr lang="es-MX" sz="1600" dirty="0"/>
                        <a:t>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248EB12-F683-4B13-921A-7C1F8AA44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712995"/>
              </p:ext>
            </p:extLst>
          </p:nvPr>
        </p:nvGraphicFramePr>
        <p:xfrm>
          <a:off x="251792" y="5335040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 a las operaciones del Primer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31D0FDA4-D578-757A-78F8-B053036C0C7D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857ED2A-2B03-45D5-6887-766BAD5988DF}"/>
              </a:ext>
            </a:extLst>
          </p:cNvPr>
          <p:cNvSpPr/>
          <p:nvPr/>
        </p:nvSpPr>
        <p:spPr>
          <a:xfrm>
            <a:off x="5669642" y="648818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33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48293"/>
              </p:ext>
            </p:extLst>
          </p:nvPr>
        </p:nvGraphicFramePr>
        <p:xfrm>
          <a:off x="251792" y="1745989"/>
          <a:ext cx="11648660" cy="151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1er Trimestre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E30E7068-AD8A-1BD3-E331-4E9172410D5E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3B9BE25-D328-6A01-DD19-A6450904B70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3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Septiembre de 2022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12A0F20-2852-DA60-706E-1AA37611DA0C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7E21421-1367-4993-9937-47D0DB14876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10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79152"/>
              </p:ext>
            </p:extLst>
          </p:nvPr>
        </p:nvGraphicFramePr>
        <p:xfrm>
          <a:off x="251792" y="1745989"/>
          <a:ext cx="11648660" cy="259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del ejercicio 2022.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5527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A612FB82-6276-07BD-4366-C4D758873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971405"/>
              </p:ext>
            </p:extLst>
          </p:nvPr>
        </p:nvGraphicFramePr>
        <p:xfrm>
          <a:off x="251792" y="4354751"/>
          <a:ext cx="11648660" cy="54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id="{C8D7DA4D-8836-37FA-99AF-08C3A78D3511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8B19348-2565-1325-742D-9E9384D1CAE2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09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07483"/>
              </p:ext>
            </p:extLst>
          </p:nvPr>
        </p:nvGraphicFramePr>
        <p:xfrm>
          <a:off x="251792" y="1745989"/>
          <a:ext cx="11648660" cy="171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Enero,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2867C49F-9E00-1FD3-8503-454219590F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43323"/>
              </p:ext>
            </p:extLst>
          </p:nvPr>
        </p:nvGraphicFramePr>
        <p:xfrm>
          <a:off x="251792" y="346218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Febrero,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B02C89-68F9-0DDF-5A85-AF9D6A44E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8320"/>
              </p:ext>
            </p:extLst>
          </p:nvPr>
        </p:nvGraphicFramePr>
        <p:xfrm>
          <a:off x="251792" y="4203225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</a:t>
                      </a:r>
                    </a:p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 Trimestre del ejercicio 2022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9" name="Marcador de contenido 3">
            <a:extLst>
              <a:ext uri="{FF2B5EF4-FFF2-40B4-BE49-F238E27FC236}">
                <a16:creationId xmlns:a16="http://schemas.microsoft.com/office/drawing/2014/main" id="{33C7FF4A-E668-D846-0C5F-F48B550DD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680974"/>
              </p:ext>
            </p:extLst>
          </p:nvPr>
        </p:nvGraphicFramePr>
        <p:xfrm>
          <a:off x="251792" y="4949518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Abril,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10" name="Marcador de contenido 3">
            <a:extLst>
              <a:ext uri="{FF2B5EF4-FFF2-40B4-BE49-F238E27FC236}">
                <a16:creationId xmlns:a16="http://schemas.microsoft.com/office/drawing/2014/main" id="{7B4ACADA-5719-46DC-43AC-2B8B696E7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418161"/>
              </p:ext>
            </p:extLst>
          </p:nvPr>
        </p:nvGraphicFramePr>
        <p:xfrm>
          <a:off x="251792" y="5685315"/>
          <a:ext cx="11648660" cy="55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Auditoría específica a los Comités Electorales Municipales y Distritales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02CAF625-FF2D-0FF3-0371-2DC9678708EE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5C0EFF2-78BF-4DC3-0546-D46F7952318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4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5572471" y="347705"/>
            <a:ext cx="3282502" cy="1997055"/>
            <a:chOff x="7820286" y="994753"/>
            <a:chExt cx="4565737" cy="71263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666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Coahuila, se muestran los resultados en el siguiente anexo. 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 los meses que no se reportan,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16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957087"/>
              </p:ext>
            </p:extLst>
          </p:nvPr>
        </p:nvGraphicFramePr>
        <p:xfrm>
          <a:off x="251792" y="1745989"/>
          <a:ext cx="11648660" cy="2874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383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79786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Comités Electorales Municipales y Distritales proceso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4° Trimestre 2022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9130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BF877DC0-9257-AC4C-F957-D5E413719D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113829"/>
              </p:ext>
            </p:extLst>
          </p:nvPr>
        </p:nvGraphicFramePr>
        <p:xfrm>
          <a:off x="271670" y="534101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agosto,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F2FA894-31B5-89BF-A49D-5EDB813E36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853398"/>
              </p:ext>
            </p:extLst>
          </p:nvPr>
        </p:nvGraphicFramePr>
        <p:xfrm>
          <a:off x="251792" y="4599204"/>
          <a:ext cx="11648660" cy="76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1er trimestre del Ejercicio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0F75938-B2CF-84F8-9AD4-58AA454C7399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AFFBCED-96B7-3542-C2AB-8312D7253958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7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38556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septiembre,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2º Trimestres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Especifica a la Puntualidad, Asistencia y Permanencia del personal del IEC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al primer Trimestre del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90930AD-EB97-429E-F295-8DE902EF3165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F83C689-E0E3-2C1C-69F9-36E27B4A03F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17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45726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personal del IEC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13A94630-78E0-270A-E9A2-95E2096DD38C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E8343D8-005B-EF5C-5B85-43BB65D1BE26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16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969533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2º Trimestre del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559A51F7-AA92-7507-280C-B4B493324535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FBACBA2-6733-67C3-4158-45136E6379ED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23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66533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Específica</a:t>
                      </a:r>
                      <a:r>
                        <a:rPr lang="es-MX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Comités Municipales Electorales para el Proceso Electoral Local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E4D5460A-F54C-0F0A-6B0D-ABDBEE4A4B7C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56AD7D0-A0AE-3725-6FFE-354AC09D1706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82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87379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Comités Municipales Electorales Proceso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Específica para verificar la Asistencia, Puntualidad y Permanencia del Personal del IEC ejercicio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6D051302-76D4-19DB-FB51-4D3CA8045C99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FD607AB-B2FF-3C1C-E629-1EA1ADFC306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69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537CD1E-C859-8C3D-FF5E-6C3477F270CB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B92492D-49D2-CB9A-F256-62B1AA0B962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67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para verificar la Asistencia, Puntualidad y Permanencia 2024 al 1er Trimestre del personal del Instituto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B2AC7D05-51B9-C83A-0E53-2596F4D082B5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B4C541-4A0F-8752-004B-772DA93349EB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75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96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15814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671F4531-DC08-94B7-B1B1-56B381FCC23E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112321-E61F-A155-91B1-EBE16075F0B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78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para verificar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CFB7E929-788E-E78B-90CB-63B331CC0AA8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BA57A59-5AFF-82CC-910E-0CC65E7DDA6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08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282" y="331768"/>
            <a:ext cx="4524223" cy="144423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dirty="0">
                <a:solidFill>
                  <a:srgbClr val="B38BBF"/>
                </a:solidFill>
              </a:rPr>
              <a:t>Auditorías practicadas durante el ejercicio 2016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20285"/>
              </p:ext>
            </p:extLst>
          </p:nvPr>
        </p:nvGraphicFramePr>
        <p:xfrm>
          <a:off x="424069" y="1709530"/>
          <a:ext cx="11237843" cy="422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84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536506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810306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3761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247569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48846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responsabilidades.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Unidad Técnica de Transparencia y Acceso a la Información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Administración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Control interno específica al área Dirección Ejecutiva de Vinculación con INE y OPLES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Cuarto trimestre Cuenta Pública 2015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Asuntos Jurídicos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1°, 2° y 3er trimestre de Cuenta Pública 2016.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Educación Cívica.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C8B3B75-A2EA-40E9-84B8-A229A4E88E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FACE553A-2492-674A-53F2-7277A4B3AB63}"/>
              </a:ext>
            </a:extLst>
          </p:cNvPr>
          <p:cNvGrpSpPr/>
          <p:nvPr/>
        </p:nvGrpSpPr>
        <p:grpSpPr>
          <a:xfrm>
            <a:off x="5572471" y="347705"/>
            <a:ext cx="3282502" cy="1997055"/>
            <a:chOff x="7820286" y="994753"/>
            <a:chExt cx="4565737" cy="71263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14859D79-3938-F1E9-5C6C-2F2B485FF3CB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C52F4EE7-53CF-26F2-94C4-E287679F21AD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0125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E410BA2-9963-9110-B33B-393B783EF0DC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62FCAA8-1014-DD59-C9B4-0D6C25D3FBE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28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211922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para verificar la Puntualidad, Asistencia y Permanencia del Tercer trimestre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Integral a las Operaciones del Segundo trimestre del ejercicio 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C1B76F3D-7DE9-038B-D30A-6EE380622D1F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4EB11CB-6ACE-8487-4131-AB0895194051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98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A8A2B-C446-83B4-68F6-71B3103D5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66551-8042-AA6D-B2A3-2CA7F157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18256C-172B-A97E-3684-540B6C125A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BFBBCE5E-7A64-4561-18AC-F0FB2E35D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368895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para verificar la Puntualidad, Asistencia y Permanencia del Tercer trimestre 2024.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Octubre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26BC74D-3F24-5A9B-E3A4-4FA77C10363F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8801681-C276-5A11-681E-B893EF62B4B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93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06774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Noviembre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8B505E8-43AF-102E-77BA-19D94A3DA3A4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B01FF2-338A-0BD1-3867-2B99342276F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10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para verificar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457DA01-CED3-D6B9-CB1F-73F7071B5754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7649C81-1736-796D-E29B-4C7CD8AD842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728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5A380-538E-CE30-0F2C-43BDB7F51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BEEB3-0AFA-A2B4-DA74-815C4BC6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62E451-7D5B-9D5F-6D45-80B1BAB524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30994D7F-F16A-F2E6-8916-CAA66A368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9913" y="1671638"/>
            <a:ext cx="4639458" cy="118272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CAAF2A4-4E1F-20CE-351C-D6D7BA7586E1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enero 2025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40FCB3A2-C152-4539-FB99-AA3DCDB65C85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20A7856-6395-D570-1151-C727A3FC6050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190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575FF-1430-EFA1-E4EB-1A174549C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C89D3-BD8C-6EDA-C17F-21778CD0E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3BFABE-CB9D-5783-D3F8-AD0787D4A0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86C0B760-7652-C2E0-9326-887F832A53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4º trimestre del 2024.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5C17CF13-BCC2-3A6C-AE21-F2BBF3C92B9B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90BAF6-D40F-5734-ED60-C9F8C550E3F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90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C6711-A0DC-73C3-EE2E-C93C17CB1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59324-04D1-EA9E-CD40-94ABECB5E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A01DDD1-42A6-1BC1-7346-B4281256EF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50897CF4-9BE0-90E8-7A73-FEC8DD2321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4º trimestre del 2024.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554DAA73-EAE5-97AF-3225-9622179F9F3F}"/>
              </a:ext>
            </a:extLst>
          </p:cNvPr>
          <p:cNvSpPr/>
          <p:nvPr/>
        </p:nvSpPr>
        <p:spPr>
          <a:xfrm>
            <a:off x="5564333" y="13741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8F2C237-2992-DC4C-1EE3-51C9F14DB9DC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037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6D187-5EDE-AE45-9426-3872FF7DE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9E680-7332-8034-50CC-A5A96A4DC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2D6E28D-D703-0C87-C6BF-DD541642EF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FED681F3-B148-735C-3F15-67D2F9E768A9}"/>
              </a:ext>
            </a:extLst>
          </p:cNvPr>
          <p:cNvSpPr/>
          <p:nvPr/>
        </p:nvSpPr>
        <p:spPr>
          <a:xfrm>
            <a:off x="5669642" y="679298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2E0919B4-F02D-8E97-C3BC-11473C1D0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183199"/>
              </p:ext>
            </p:extLst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kern="1200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Auditoria Especifica de Comités Distritales Judiciales 2025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1093C967-5243-4653-D031-198158DA048B}"/>
              </a:ext>
            </a:extLst>
          </p:cNvPr>
          <p:cNvSpPr/>
          <p:nvPr/>
        </p:nvSpPr>
        <p:spPr>
          <a:xfrm>
            <a:off x="5669642" y="32967"/>
            <a:ext cx="3282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30 de abril de 2025</a:t>
            </a:r>
          </a:p>
        </p:txBody>
      </p:sp>
    </p:spTree>
    <p:extLst>
      <p:ext uri="{BB962C8B-B14F-4D97-AF65-F5344CB8AC3E}">
        <p14:creationId xmlns:p14="http://schemas.microsoft.com/office/powerpoint/2010/main" val="144651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2017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034685"/>
              </p:ext>
            </p:extLst>
          </p:nvPr>
        </p:nvGraphicFramePr>
        <p:xfrm>
          <a:off x="336182" y="1500382"/>
          <a:ext cx="11502887" cy="505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70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516979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90705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7432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44452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del personal.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4° trimestre de la Cuenta Pública 2016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a comités distritales y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1° trimestre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y asistencia del personal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la página electrónica web del IEC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de control interno al área Unidad Técnica de Archivos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Sistemas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713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Dirección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4521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Fiscalización.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69316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19983EF-5F66-41E1-A05E-250ED86F83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243520AB-25BB-35DA-AA81-5EC74E628079}"/>
              </a:ext>
            </a:extLst>
          </p:cNvPr>
          <p:cNvGrpSpPr/>
          <p:nvPr/>
        </p:nvGrpSpPr>
        <p:grpSpPr>
          <a:xfrm>
            <a:off x="5572471" y="347705"/>
            <a:ext cx="3282502" cy="1997055"/>
            <a:chOff x="7820286" y="994753"/>
            <a:chExt cx="4565737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6590BA9A-035D-99D1-E93B-8FB21D0D6112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F388E9C8-CC87-370F-4A75-E1C9166A8714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908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95538"/>
            <a:ext cx="440299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06938"/>
              </p:ext>
            </p:extLst>
          </p:nvPr>
        </p:nvGraphicFramePr>
        <p:xfrm>
          <a:off x="225287" y="1122935"/>
          <a:ext cx="11714921" cy="547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49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7513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658062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74442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1989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85920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Presupuesto del Proceso Electoral 2016 - 2017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la integral al primer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 </a:t>
                      </a:r>
                      <a:r>
                        <a:rPr lang="es-MX" sz="1200" dirty="0"/>
                        <a:t>(En proceso de responsabilidades)</a:t>
                      </a: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auditoría específica a la página electrónica (WEB) del IEC.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integral al segundo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a comités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comités municipales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específica al presupuesto del Proceso Electoral 2016 –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12B84E62-F7FB-400A-A3A7-8534F85ED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99" y="124483"/>
            <a:ext cx="2333208" cy="803763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C8CBAF96-C5E8-6265-1E14-E692F320EFBA}"/>
              </a:ext>
            </a:extLst>
          </p:cNvPr>
          <p:cNvGrpSpPr/>
          <p:nvPr/>
        </p:nvGrpSpPr>
        <p:grpSpPr>
          <a:xfrm>
            <a:off x="5564332" y="0"/>
            <a:ext cx="3282502" cy="1997055"/>
            <a:chOff x="7820286" y="994753"/>
            <a:chExt cx="4565737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67339E1-24C8-2C7E-341E-F6249602D10B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50BFBB7-6AB1-C0C0-FED2-0E3B4355127E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056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59152"/>
              </p:ext>
            </p:extLst>
          </p:nvPr>
        </p:nvGraphicFramePr>
        <p:xfrm>
          <a:off x="319802" y="1448888"/>
          <a:ext cx="11569147" cy="49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279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35001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38721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412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64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80356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segundo trimestre del ejercicio fiscal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Financiera Integral al tercer Avance de Gestión Financiera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Comités Municipales del Proceso Electoral 2017 - 2018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-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específica al presupuesto del proceso electoral 2016 –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2do trimestre cuenta pública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Avance de Gestión Financiera Octubre-Diciembre, Ejercicio Fiscal 2018.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Noviembre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3er Avance de Gestión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5CCC810-28D6-44B8-A3E8-E35704E0A6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487" y="112263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9100A9AB-D6DC-1178-E493-07677B07834C}"/>
              </a:ext>
            </a:extLst>
          </p:cNvPr>
          <p:cNvGrpSpPr/>
          <p:nvPr/>
        </p:nvGrpSpPr>
        <p:grpSpPr>
          <a:xfrm>
            <a:off x="5610865" y="153560"/>
            <a:ext cx="3282502" cy="1997055"/>
            <a:chOff x="7820286" y="994753"/>
            <a:chExt cx="4565737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DE5CEC0-6890-DFD6-D254-DDD73D7776E3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CC019018-D170-209C-2B77-2FC550396649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51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290152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294982"/>
              </p:ext>
            </p:extLst>
          </p:nvPr>
        </p:nvGraphicFramePr>
        <p:xfrm>
          <a:off x="490331" y="1358278"/>
          <a:ext cx="11330608" cy="503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9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26032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0905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41673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25633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3952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enero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los Avances de Gestión del 1ro y 2do Trimestre del Ejercicio Fiscal 2018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Febrero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Integral al Informe de los Avances de Gestión del 3er trimestre del ejercicio fiscal 2018 y al Control Interno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marzo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4to trimestre del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Específica al Control Interno del Proceso de Adquisiciones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Cabe mencionar que en la auditoría no se determinaron observaciones, son que se hicieron 11 recomendaciones al auditado.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157237B-0DB3-4851-99CC-CCF1D783C7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45448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C7E69A88-C174-BB09-2FE8-DAE43E848892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A3DFF05-89DE-B1B1-1956-41DD5E7809E3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4262F53D-B02E-0AF8-CCB0-319E0F3250BE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546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563" y="151653"/>
            <a:ext cx="440154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958969"/>
              </p:ext>
            </p:extLst>
          </p:nvPr>
        </p:nvGraphicFramePr>
        <p:xfrm>
          <a:off x="437323" y="1358278"/>
          <a:ext cx="11237842" cy="377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2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6574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29052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julio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agosto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septiembre 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09214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octubre</a:t>
                      </a:r>
                      <a:r>
                        <a:rPr lang="es-MX" sz="1600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33994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48DB68-BD0C-40B1-9D31-A8BD28B0F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6355"/>
              </p:ext>
            </p:extLst>
          </p:nvPr>
        </p:nvGraphicFramePr>
        <p:xfrm>
          <a:off x="437323" y="5123615"/>
          <a:ext cx="11237841" cy="135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275">
                  <a:extLst>
                    <a:ext uri="{9D8B030D-6E8A-4147-A177-3AD203B41FA5}">
                      <a16:colId xmlns:a16="http://schemas.microsoft.com/office/drawing/2014/main" val="2171586150"/>
                    </a:ext>
                  </a:extLst>
                </a:gridCol>
                <a:gridCol w="3964389">
                  <a:extLst>
                    <a:ext uri="{9D8B030D-6E8A-4147-A177-3AD203B41FA5}">
                      <a16:colId xmlns:a16="http://schemas.microsoft.com/office/drawing/2014/main" val="2648340923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2617558560"/>
                    </a:ext>
                  </a:extLst>
                </a:gridCol>
                <a:gridCol w="1529051">
                  <a:extLst>
                    <a:ext uri="{9D8B030D-6E8A-4147-A177-3AD203B41FA5}">
                      <a16:colId xmlns:a16="http://schemas.microsoft.com/office/drawing/2014/main" val="3251289456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868409299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2039811034"/>
                    </a:ext>
                  </a:extLst>
                </a:gridCol>
              </a:tblGrid>
              <a:tr h="84024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Auditoría de seguimiento Financiera Integral al Avance de Gestión al 1º y 2º  Trimestre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Noviembre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43251"/>
                  </a:ext>
                </a:extLst>
              </a:tr>
              <a:tr h="5141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diciembre</a:t>
                      </a:r>
                      <a:r>
                        <a:rPr lang="es-MX" sz="1600" dirty="0"/>
                        <a:t>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531840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C0B4E58E-CD33-4F8C-A76F-D2888319A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12263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6985CC12-49ED-0B38-0F18-4C3F8E2C42EB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41586F6-7E9A-BEC9-9ACC-4E454E479B5B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B8B33B5-4E9D-8394-088A-4B90489B0B8B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46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051931"/>
              </p:ext>
            </p:extLst>
          </p:nvPr>
        </p:nvGraphicFramePr>
        <p:xfrm>
          <a:off x="251792" y="1745989"/>
          <a:ext cx="11648660" cy="482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del 3er. Trimestre de 2018.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febrero</a:t>
                      </a:r>
                      <a:r>
                        <a:rPr lang="es-MX" sz="1600" dirty="0"/>
                        <a:t> 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95713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Integral al 4º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33825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abril, mayo, junio, julio y agosto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67486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al 4to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109313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7030A0"/>
                          </a:solidFill>
                        </a:rPr>
                        <a:t>octubre y noviembre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90972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FACF2AD-1D5C-064B-7D14-B6EB3B66BDA6}"/>
              </a:ext>
            </a:extLst>
          </p:cNvPr>
          <p:cNvGrpSpPr/>
          <p:nvPr/>
        </p:nvGrpSpPr>
        <p:grpSpPr>
          <a:xfrm>
            <a:off x="5564333" y="13741"/>
            <a:ext cx="3282502" cy="1997055"/>
            <a:chOff x="7820286" y="994753"/>
            <a:chExt cx="4565737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1747F570-20D1-A614-7710-59287177CD7F}"/>
                </a:ext>
              </a:extLst>
            </p:cNvPr>
            <p:cNvSpPr/>
            <p:nvPr/>
          </p:nvSpPr>
          <p:spPr>
            <a:xfrm>
              <a:off x="7820286" y="994753"/>
              <a:ext cx="4565737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3DFDC6A1-FDC6-E73E-0B2B-4C5993B92D38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83720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4325</Words>
  <Application>Microsoft Office PowerPoint</Application>
  <PresentationFormat>Panorámica</PresentationFormat>
  <Paragraphs>1149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Cambria</vt:lpstr>
      <vt:lpstr>Times New Roman</vt:lpstr>
      <vt:lpstr>1_Tema de Office</vt:lpstr>
      <vt:lpstr>Tema de Office</vt:lpstr>
      <vt:lpstr>Presentación de PowerPoint</vt:lpstr>
      <vt:lpstr>Presentación de PowerPoint</vt:lpstr>
      <vt:lpstr>Auditorías practicadas durante el ejercicio 2016</vt:lpstr>
      <vt:lpstr>Auditorías practicadas durante el ejercicio 2017</vt:lpstr>
      <vt:lpstr>Auditorías practicadas durante el ejercicio 2018</vt:lpstr>
      <vt:lpstr>Auditorías practicadas durante el ejercicio 2018</vt:lpstr>
      <vt:lpstr>Auditorías practicadas durante el ejercicio 2019</vt:lpstr>
      <vt:lpstr>Auditorías practicadas durante el ejercicio 2019</vt:lpstr>
      <vt:lpstr>Auditorías practicadas durante el ejercicio 2020</vt:lpstr>
      <vt:lpstr>Auditorías practicadas durante el ejercicio 2020</vt:lpstr>
      <vt:lpstr>Auditorías practicadas durante el ejercicio 2021</vt:lpstr>
      <vt:lpstr>Auditorías practicadas durante el ejercicio 2021</vt:lpstr>
      <vt:lpstr>Auditorías practicadas durante el ejercicio 2021</vt:lpstr>
      <vt:lpstr>Auditorías practicadas durante el ejercicio 2022</vt:lpstr>
      <vt:lpstr>Auditorías practicadas durante el ejercicio 2022</vt:lpstr>
      <vt:lpstr>Auditorías practicadas durante el ejercicio 2022</vt:lpstr>
      <vt:lpstr>Presentación de PowerPoint</vt:lpstr>
      <vt:lpstr>Auditorías practicadas durante el ejercicio 2022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2025</vt:lpstr>
      <vt:lpstr>Auditorías practicadas durante el ejercicio 2025</vt:lpstr>
      <vt:lpstr>Auditorías practicadas durante el ejercicio 2025</vt:lpstr>
      <vt:lpstr>Auditorías practicadas durante el ejercicio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131</cp:revision>
  <dcterms:created xsi:type="dcterms:W3CDTF">2017-07-27T15:41:24Z</dcterms:created>
  <dcterms:modified xsi:type="dcterms:W3CDTF">2025-05-02T00:01:55Z</dcterms:modified>
</cp:coreProperties>
</file>